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5765800" cy="3244850"/>
  <p:notesSz cx="5765800" cy="32448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18210" y="687043"/>
            <a:ext cx="4129379" cy="5073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3333B2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75"/>
              </a:lnSpc>
            </a:pPr>
            <a:r>
              <a:rPr dirty="0"/>
              <a:t>May</a:t>
            </a:r>
            <a:r>
              <a:rPr dirty="0" spc="20"/>
              <a:t> </a:t>
            </a:r>
            <a:r>
              <a:rPr dirty="0"/>
              <a:t>27,</a:t>
            </a:r>
            <a:r>
              <a:rPr dirty="0" spc="20"/>
              <a:t> </a:t>
            </a:r>
            <a:r>
              <a:rPr dirty="0" spc="-20"/>
              <a:t>2025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75"/>
              </a:lnSpc>
            </a:pPr>
            <a:r>
              <a:rPr dirty="0" spc="-10"/>
              <a:t>Theodoros</a:t>
            </a:r>
            <a:r>
              <a:rPr dirty="0" spc="10"/>
              <a:t> </a:t>
            </a:r>
            <a:r>
              <a:rPr dirty="0" spc="-10"/>
              <a:t>Chatzivasileiadis</a:t>
            </a:r>
            <a:r>
              <a:rPr dirty="0" spc="180"/>
              <a:t> </a:t>
            </a:r>
            <a:r>
              <a:rPr dirty="0" spc="-10"/>
              <a:t>(UEHR)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675"/>
              </a:lnSpc>
            </a:pPr>
            <a:fld id="{81D60167-4931-47E6-BA6A-407CBD079E47}" type="slidenum">
              <a:rPr dirty="0" spc="-30"/>
              <a:t>#</a:t>
            </a:fld>
            <a:r>
              <a:rPr dirty="0" spc="-60"/>
              <a:t> </a:t>
            </a:r>
            <a:r>
              <a:rPr dirty="0" spc="150"/>
              <a:t>/</a:t>
            </a:r>
            <a:r>
              <a:rPr dirty="0" spc="-60"/>
              <a:t> </a:t>
            </a:r>
            <a:r>
              <a:rPr dirty="0" spc="-50"/>
              <a:t>5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3333B2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75"/>
              </a:lnSpc>
            </a:pPr>
            <a:r>
              <a:rPr dirty="0"/>
              <a:t>May</a:t>
            </a:r>
            <a:r>
              <a:rPr dirty="0" spc="20"/>
              <a:t> </a:t>
            </a:r>
            <a:r>
              <a:rPr dirty="0"/>
              <a:t>27,</a:t>
            </a:r>
            <a:r>
              <a:rPr dirty="0" spc="20"/>
              <a:t> </a:t>
            </a:r>
            <a:r>
              <a:rPr dirty="0" spc="-20"/>
              <a:t>2025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75"/>
              </a:lnSpc>
            </a:pPr>
            <a:r>
              <a:rPr dirty="0" spc="-10"/>
              <a:t>Theodoros</a:t>
            </a:r>
            <a:r>
              <a:rPr dirty="0" spc="10"/>
              <a:t> </a:t>
            </a:r>
            <a:r>
              <a:rPr dirty="0" spc="-10"/>
              <a:t>Chatzivasileiadis</a:t>
            </a:r>
            <a:r>
              <a:rPr dirty="0" spc="180"/>
              <a:t> </a:t>
            </a:r>
            <a:r>
              <a:rPr dirty="0" spc="-10"/>
              <a:t>(UEHR)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675"/>
              </a:lnSpc>
            </a:pPr>
            <a:fld id="{81D60167-4931-47E6-BA6A-407CBD079E47}" type="slidenum">
              <a:rPr dirty="0" spc="-30"/>
              <a:t>#</a:t>
            </a:fld>
            <a:r>
              <a:rPr dirty="0" spc="-60"/>
              <a:t> </a:t>
            </a:r>
            <a:r>
              <a:rPr dirty="0" spc="150"/>
              <a:t>/</a:t>
            </a:r>
            <a:r>
              <a:rPr dirty="0" spc="-60"/>
              <a:t> </a:t>
            </a:r>
            <a:r>
              <a:rPr dirty="0" spc="-50"/>
              <a:t>5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3333B2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288290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2969387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75"/>
              </a:lnSpc>
            </a:pPr>
            <a:r>
              <a:rPr dirty="0"/>
              <a:t>May</a:t>
            </a:r>
            <a:r>
              <a:rPr dirty="0" spc="20"/>
              <a:t> </a:t>
            </a:r>
            <a:r>
              <a:rPr dirty="0"/>
              <a:t>27,</a:t>
            </a:r>
            <a:r>
              <a:rPr dirty="0" spc="20"/>
              <a:t> </a:t>
            </a:r>
            <a:r>
              <a:rPr dirty="0" spc="-20"/>
              <a:t>2025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75"/>
              </a:lnSpc>
            </a:pPr>
            <a:r>
              <a:rPr dirty="0" spc="-10"/>
              <a:t>Theodoros</a:t>
            </a:r>
            <a:r>
              <a:rPr dirty="0" spc="10"/>
              <a:t> </a:t>
            </a:r>
            <a:r>
              <a:rPr dirty="0" spc="-10"/>
              <a:t>Chatzivasileiadis</a:t>
            </a:r>
            <a:r>
              <a:rPr dirty="0" spc="180"/>
              <a:t> </a:t>
            </a:r>
            <a:r>
              <a:rPr dirty="0" spc="-10"/>
              <a:t>(UEHR)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675"/>
              </a:lnSpc>
            </a:pPr>
            <a:fld id="{81D60167-4931-47E6-BA6A-407CBD079E47}" type="slidenum">
              <a:rPr dirty="0" spc="-30"/>
              <a:t>#</a:t>
            </a:fld>
            <a:r>
              <a:rPr dirty="0" spc="-60"/>
              <a:t> </a:t>
            </a:r>
            <a:r>
              <a:rPr dirty="0" spc="150"/>
              <a:t>/</a:t>
            </a:r>
            <a:r>
              <a:rPr dirty="0" spc="-60"/>
              <a:t> </a:t>
            </a:r>
            <a:r>
              <a:rPr dirty="0" spc="-50"/>
              <a:t>5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3333B2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75"/>
              </a:lnSpc>
            </a:pPr>
            <a:r>
              <a:rPr dirty="0"/>
              <a:t>May</a:t>
            </a:r>
            <a:r>
              <a:rPr dirty="0" spc="20"/>
              <a:t> </a:t>
            </a:r>
            <a:r>
              <a:rPr dirty="0"/>
              <a:t>27,</a:t>
            </a:r>
            <a:r>
              <a:rPr dirty="0" spc="20"/>
              <a:t> </a:t>
            </a:r>
            <a:r>
              <a:rPr dirty="0" spc="-20"/>
              <a:t>2025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75"/>
              </a:lnSpc>
            </a:pPr>
            <a:r>
              <a:rPr dirty="0" spc="-10"/>
              <a:t>Theodoros</a:t>
            </a:r>
            <a:r>
              <a:rPr dirty="0" spc="10"/>
              <a:t> </a:t>
            </a:r>
            <a:r>
              <a:rPr dirty="0" spc="-10"/>
              <a:t>Chatzivasileiadis</a:t>
            </a:r>
            <a:r>
              <a:rPr dirty="0" spc="180"/>
              <a:t> </a:t>
            </a:r>
            <a:r>
              <a:rPr dirty="0" spc="-10"/>
              <a:t>(UEHR)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675"/>
              </a:lnSpc>
            </a:pPr>
            <a:fld id="{81D60167-4931-47E6-BA6A-407CBD079E47}" type="slidenum">
              <a:rPr dirty="0" spc="-30"/>
              <a:t>#</a:t>
            </a:fld>
            <a:r>
              <a:rPr dirty="0" spc="-60"/>
              <a:t> </a:t>
            </a:r>
            <a:r>
              <a:rPr dirty="0" spc="150"/>
              <a:t>/</a:t>
            </a:r>
            <a:r>
              <a:rPr dirty="0" spc="-60"/>
              <a:t> </a:t>
            </a:r>
            <a:r>
              <a:rPr dirty="0" spc="-50"/>
              <a:t>5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75"/>
              </a:lnSpc>
            </a:pPr>
            <a:r>
              <a:rPr dirty="0"/>
              <a:t>May</a:t>
            </a:r>
            <a:r>
              <a:rPr dirty="0" spc="20"/>
              <a:t> </a:t>
            </a:r>
            <a:r>
              <a:rPr dirty="0"/>
              <a:t>27,</a:t>
            </a:r>
            <a:r>
              <a:rPr dirty="0" spc="20"/>
              <a:t> </a:t>
            </a:r>
            <a:r>
              <a:rPr dirty="0" spc="-20"/>
              <a:t>2025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75"/>
              </a:lnSpc>
            </a:pPr>
            <a:r>
              <a:rPr dirty="0" spc="-10"/>
              <a:t>Theodoros</a:t>
            </a:r>
            <a:r>
              <a:rPr dirty="0" spc="10"/>
              <a:t> </a:t>
            </a:r>
            <a:r>
              <a:rPr dirty="0" spc="-10"/>
              <a:t>Chatzivasileiadis</a:t>
            </a:r>
            <a:r>
              <a:rPr dirty="0" spc="180"/>
              <a:t> </a:t>
            </a:r>
            <a:r>
              <a:rPr dirty="0" spc="-10"/>
              <a:t>(UEHR)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675"/>
              </a:lnSpc>
            </a:pPr>
            <a:fld id="{81D60167-4931-47E6-BA6A-407CBD079E47}" type="slidenum">
              <a:rPr dirty="0" spc="-30"/>
              <a:t>#</a:t>
            </a:fld>
            <a:r>
              <a:rPr dirty="0" spc="-60"/>
              <a:t> </a:t>
            </a:r>
            <a:r>
              <a:rPr dirty="0" spc="150"/>
              <a:t>/</a:t>
            </a:r>
            <a:r>
              <a:rPr dirty="0" spc="-60"/>
              <a:t> </a:t>
            </a:r>
            <a:r>
              <a:rPr dirty="0" spc="-50"/>
              <a:t>5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221087" y="3045573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79" h="30480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4141470" y="3041611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4319272" y="3041611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0"/>
                </a:moveTo>
                <a:lnTo>
                  <a:pt x="0" y="38100"/>
                </a:lnTo>
                <a:lnTo>
                  <a:pt x="2540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4475618" y="3035261"/>
            <a:ext cx="64135" cy="50800"/>
          </a:xfrm>
          <a:custGeom>
            <a:avLst/>
            <a:gdLst/>
            <a:ahLst/>
            <a:cxnLst/>
            <a:rect l="l" t="t" r="r" b="b"/>
            <a:pathLst>
              <a:path w="64135" h="50800">
                <a:moveTo>
                  <a:pt x="0" y="50800"/>
                </a:moveTo>
                <a:lnTo>
                  <a:pt x="43019" y="50800"/>
                </a:lnTo>
                <a:lnTo>
                  <a:pt x="43019" y="20434"/>
                </a:lnTo>
                <a:lnTo>
                  <a:pt x="0" y="20434"/>
                </a:lnTo>
                <a:lnTo>
                  <a:pt x="0" y="50800"/>
                </a:lnTo>
                <a:close/>
              </a:path>
              <a:path w="64135" h="50800">
                <a:moveTo>
                  <a:pt x="10491" y="20320"/>
                </a:moveTo>
                <a:lnTo>
                  <a:pt x="10491" y="10160"/>
                </a:lnTo>
                <a:lnTo>
                  <a:pt x="53672" y="10160"/>
                </a:lnTo>
                <a:lnTo>
                  <a:pt x="53672" y="40640"/>
                </a:lnTo>
                <a:lnTo>
                  <a:pt x="43512" y="40640"/>
                </a:lnTo>
              </a:path>
              <a:path w="64135" h="50800">
                <a:moveTo>
                  <a:pt x="20652" y="10160"/>
                </a:moveTo>
                <a:lnTo>
                  <a:pt x="20652" y="0"/>
                </a:lnTo>
                <a:lnTo>
                  <a:pt x="63832" y="0"/>
                </a:lnTo>
                <a:lnTo>
                  <a:pt x="63832" y="30480"/>
                </a:lnTo>
                <a:lnTo>
                  <a:pt x="53672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4412450" y="3041611"/>
            <a:ext cx="203200" cy="38100"/>
          </a:xfrm>
          <a:custGeom>
            <a:avLst/>
            <a:gdLst/>
            <a:ahLst/>
            <a:cxnLst/>
            <a:rect l="l" t="t" r="r" b="b"/>
            <a:pathLst>
              <a:path w="2032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4772318" y="3047961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4683417" y="3041611"/>
            <a:ext cx="203200" cy="38100"/>
          </a:xfrm>
          <a:custGeom>
            <a:avLst/>
            <a:gdLst/>
            <a:ahLst/>
            <a:cxnLst/>
            <a:rect l="l" t="t" r="r" b="b"/>
            <a:pathLst>
              <a:path w="2032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4759618" y="3035261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0" y="0"/>
                </a:moveTo>
                <a:lnTo>
                  <a:pt x="38100" y="0"/>
                </a:lnTo>
              </a:path>
              <a:path w="50800" h="50800">
                <a:moveTo>
                  <a:pt x="12700" y="25400"/>
                </a:moveTo>
                <a:lnTo>
                  <a:pt x="50800" y="25400"/>
                </a:lnTo>
              </a:path>
              <a:path w="50800" h="50800">
                <a:moveTo>
                  <a:pt x="0" y="38100"/>
                </a:moveTo>
                <a:lnTo>
                  <a:pt x="38100" y="38100"/>
                </a:lnTo>
              </a:path>
              <a:path w="50800" h="50800">
                <a:moveTo>
                  <a:pt x="12700" y="50800"/>
                </a:moveTo>
                <a:lnTo>
                  <a:pt x="50800" y="5080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5030598" y="3035261"/>
            <a:ext cx="50800" cy="25400"/>
          </a:xfrm>
          <a:custGeom>
            <a:avLst/>
            <a:gdLst/>
            <a:ahLst/>
            <a:cxnLst/>
            <a:rect l="l" t="t" r="r" b="b"/>
            <a:pathLst>
              <a:path w="50800" h="25400">
                <a:moveTo>
                  <a:pt x="0" y="0"/>
                </a:moveTo>
                <a:lnTo>
                  <a:pt x="38100" y="0"/>
                </a:lnTo>
              </a:path>
              <a:path w="50800" h="25400">
                <a:moveTo>
                  <a:pt x="12700" y="12700"/>
                </a:moveTo>
                <a:lnTo>
                  <a:pt x="50800" y="12700"/>
                </a:lnTo>
              </a:path>
              <a:path w="50800" h="25400">
                <a:moveTo>
                  <a:pt x="12700" y="25400"/>
                </a:moveTo>
                <a:lnTo>
                  <a:pt x="50800" y="2540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4954397" y="3041611"/>
            <a:ext cx="203200" cy="38100"/>
          </a:xfrm>
          <a:custGeom>
            <a:avLst/>
            <a:gdLst/>
            <a:ahLst/>
            <a:cxnLst/>
            <a:rect l="l" t="t" r="r" b="b"/>
            <a:pathLst>
              <a:path w="2032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5030598" y="3073361"/>
            <a:ext cx="50800" cy="12700"/>
          </a:xfrm>
          <a:custGeom>
            <a:avLst/>
            <a:gdLst/>
            <a:ahLst/>
            <a:cxnLst/>
            <a:rect l="l" t="t" r="r" b="b"/>
            <a:pathLst>
              <a:path w="50800" h="12700">
                <a:moveTo>
                  <a:pt x="0" y="0"/>
                </a:moveTo>
                <a:lnTo>
                  <a:pt x="38100" y="0"/>
                </a:lnTo>
              </a:path>
              <a:path w="50800" h="12700">
                <a:moveTo>
                  <a:pt x="12700" y="12700"/>
                </a:moveTo>
                <a:lnTo>
                  <a:pt x="50800" y="1270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5301577" y="3035261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0" y="0"/>
                </a:moveTo>
                <a:lnTo>
                  <a:pt x="38100" y="0"/>
                </a:lnTo>
              </a:path>
              <a:path w="50800" h="50800">
                <a:moveTo>
                  <a:pt x="12700" y="12700"/>
                </a:moveTo>
                <a:lnTo>
                  <a:pt x="50800" y="12700"/>
                </a:lnTo>
              </a:path>
              <a:path w="50800" h="50800">
                <a:moveTo>
                  <a:pt x="12700" y="25400"/>
                </a:moveTo>
                <a:lnTo>
                  <a:pt x="50800" y="25400"/>
                </a:lnTo>
              </a:path>
              <a:path w="50800" h="50800">
                <a:moveTo>
                  <a:pt x="0" y="38100"/>
                </a:moveTo>
                <a:lnTo>
                  <a:pt x="38100" y="38100"/>
                </a:lnTo>
              </a:path>
              <a:path w="50800" h="50800">
                <a:moveTo>
                  <a:pt x="12700" y="50800"/>
                </a:moveTo>
                <a:lnTo>
                  <a:pt x="50800" y="5080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bg object 28"/>
          <p:cNvSpPr/>
          <p:nvPr/>
        </p:nvSpPr>
        <p:spPr>
          <a:xfrm>
            <a:off x="5603025" y="306574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bg object 29"/>
          <p:cNvSpPr/>
          <p:nvPr/>
        </p:nvSpPr>
        <p:spPr>
          <a:xfrm>
            <a:off x="5575961" y="3039246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bg object 30"/>
          <p:cNvSpPr/>
          <p:nvPr/>
        </p:nvSpPr>
        <p:spPr>
          <a:xfrm>
            <a:off x="5481104" y="3035261"/>
            <a:ext cx="233679" cy="50800"/>
          </a:xfrm>
          <a:custGeom>
            <a:avLst/>
            <a:gdLst/>
            <a:ahLst/>
            <a:cxnLst/>
            <a:rect l="l" t="t" r="r" b="b"/>
            <a:pathLst>
              <a:path w="233679" h="50800">
                <a:moveTo>
                  <a:pt x="40640" y="50800"/>
                </a:moveTo>
                <a:lnTo>
                  <a:pt x="50400" y="48796"/>
                </a:lnTo>
                <a:lnTo>
                  <a:pt x="58488" y="43339"/>
                </a:lnTo>
                <a:lnTo>
                  <a:pt x="64002" y="35262"/>
                </a:lnTo>
                <a:lnTo>
                  <a:pt x="66040" y="25400"/>
                </a:lnTo>
                <a:lnTo>
                  <a:pt x="64036" y="15537"/>
                </a:lnTo>
                <a:lnTo>
                  <a:pt x="58579" y="7461"/>
                </a:lnTo>
                <a:lnTo>
                  <a:pt x="50502" y="2004"/>
                </a:lnTo>
                <a:lnTo>
                  <a:pt x="40640" y="0"/>
                </a:lnTo>
                <a:lnTo>
                  <a:pt x="30778" y="2004"/>
                </a:lnTo>
                <a:lnTo>
                  <a:pt x="22701" y="7461"/>
                </a:lnTo>
                <a:lnTo>
                  <a:pt x="17244" y="15537"/>
                </a:lnTo>
                <a:lnTo>
                  <a:pt x="15240" y="25400"/>
                </a:lnTo>
              </a:path>
              <a:path w="233679" h="50800">
                <a:moveTo>
                  <a:pt x="30480" y="17780"/>
                </a:moveTo>
                <a:lnTo>
                  <a:pt x="15240" y="30480"/>
                </a:lnTo>
                <a:lnTo>
                  <a:pt x="0" y="17780"/>
                </a:lnTo>
              </a:path>
              <a:path w="233679" h="50800">
                <a:moveTo>
                  <a:pt x="193042" y="50800"/>
                </a:moveTo>
                <a:lnTo>
                  <a:pt x="183179" y="48796"/>
                </a:lnTo>
                <a:lnTo>
                  <a:pt x="175103" y="43339"/>
                </a:lnTo>
                <a:lnTo>
                  <a:pt x="169646" y="35262"/>
                </a:lnTo>
                <a:lnTo>
                  <a:pt x="167642" y="25400"/>
                </a:lnTo>
                <a:lnTo>
                  <a:pt x="169646" y="15537"/>
                </a:lnTo>
                <a:lnTo>
                  <a:pt x="175103" y="7461"/>
                </a:lnTo>
                <a:lnTo>
                  <a:pt x="183179" y="2004"/>
                </a:lnTo>
                <a:lnTo>
                  <a:pt x="193042" y="0"/>
                </a:lnTo>
                <a:lnTo>
                  <a:pt x="202904" y="2004"/>
                </a:lnTo>
                <a:lnTo>
                  <a:pt x="210981" y="7461"/>
                </a:lnTo>
                <a:lnTo>
                  <a:pt x="216438" y="15537"/>
                </a:lnTo>
                <a:lnTo>
                  <a:pt x="218442" y="25400"/>
                </a:lnTo>
              </a:path>
              <a:path w="233679" h="50800">
                <a:moveTo>
                  <a:pt x="233682" y="17780"/>
                </a:moveTo>
                <a:lnTo>
                  <a:pt x="218442" y="30480"/>
                </a:lnTo>
                <a:lnTo>
                  <a:pt x="203202" y="177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bg object 31"/>
          <p:cNvSpPr/>
          <p:nvPr/>
        </p:nvSpPr>
        <p:spPr>
          <a:xfrm>
            <a:off x="0" y="3130346"/>
            <a:ext cx="1920239" cy="109855"/>
          </a:xfrm>
          <a:custGeom>
            <a:avLst/>
            <a:gdLst/>
            <a:ahLst/>
            <a:cxnLst/>
            <a:rect l="l" t="t" r="r" b="b"/>
            <a:pathLst>
              <a:path w="1920239" h="109855">
                <a:moveTo>
                  <a:pt x="1919973" y="0"/>
                </a:moveTo>
                <a:lnTo>
                  <a:pt x="0" y="0"/>
                </a:lnTo>
                <a:lnTo>
                  <a:pt x="0" y="109651"/>
                </a:lnTo>
                <a:lnTo>
                  <a:pt x="1919973" y="109651"/>
                </a:lnTo>
                <a:lnTo>
                  <a:pt x="1919973" y="0"/>
                </a:lnTo>
                <a:close/>
              </a:path>
            </a:pathLst>
          </a:custGeom>
          <a:solidFill>
            <a:srgbClr val="4747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bg object 32"/>
          <p:cNvSpPr/>
          <p:nvPr/>
        </p:nvSpPr>
        <p:spPr>
          <a:xfrm>
            <a:off x="1919973" y="3130346"/>
            <a:ext cx="1920239" cy="109855"/>
          </a:xfrm>
          <a:custGeom>
            <a:avLst/>
            <a:gdLst/>
            <a:ahLst/>
            <a:cxnLst/>
            <a:rect l="l" t="t" r="r" b="b"/>
            <a:pathLst>
              <a:path w="1920239" h="109855">
                <a:moveTo>
                  <a:pt x="1919973" y="0"/>
                </a:moveTo>
                <a:lnTo>
                  <a:pt x="0" y="0"/>
                </a:lnTo>
                <a:lnTo>
                  <a:pt x="0" y="109651"/>
                </a:lnTo>
                <a:lnTo>
                  <a:pt x="1919973" y="109651"/>
                </a:lnTo>
                <a:lnTo>
                  <a:pt x="1919973" y="0"/>
                </a:lnTo>
                <a:close/>
              </a:path>
            </a:pathLst>
          </a:custGeom>
          <a:solidFill>
            <a:srgbClr val="8484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bg object 33"/>
          <p:cNvSpPr/>
          <p:nvPr/>
        </p:nvSpPr>
        <p:spPr>
          <a:xfrm>
            <a:off x="3839946" y="3130346"/>
            <a:ext cx="1920239" cy="109855"/>
          </a:xfrm>
          <a:custGeom>
            <a:avLst/>
            <a:gdLst/>
            <a:ahLst/>
            <a:cxnLst/>
            <a:rect l="l" t="t" r="r" b="b"/>
            <a:pathLst>
              <a:path w="1920239" h="109855">
                <a:moveTo>
                  <a:pt x="1919973" y="0"/>
                </a:moveTo>
                <a:lnTo>
                  <a:pt x="0" y="0"/>
                </a:lnTo>
                <a:lnTo>
                  <a:pt x="0" y="109651"/>
                </a:lnTo>
                <a:lnTo>
                  <a:pt x="1919973" y="109651"/>
                </a:lnTo>
                <a:lnTo>
                  <a:pt x="1919973" y="0"/>
                </a:lnTo>
                <a:close/>
              </a:path>
            </a:pathLst>
          </a:custGeom>
          <a:solidFill>
            <a:srgbClr val="ADAD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5300" y="72527"/>
            <a:ext cx="3403600" cy="244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3333B2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2932" y="717712"/>
            <a:ext cx="4276725" cy="655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482172" y="3135783"/>
            <a:ext cx="487679" cy="102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75"/>
              </a:lnSpc>
            </a:pPr>
            <a:r>
              <a:rPr dirty="0"/>
              <a:t>May</a:t>
            </a:r>
            <a:r>
              <a:rPr dirty="0" spc="20"/>
              <a:t> </a:t>
            </a:r>
            <a:r>
              <a:rPr dirty="0"/>
              <a:t>27,</a:t>
            </a:r>
            <a:r>
              <a:rPr dirty="0" spc="20"/>
              <a:t> </a:t>
            </a:r>
            <a:r>
              <a:rPr dirty="0" spc="-20"/>
              <a:t>2025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19150" y="3135783"/>
            <a:ext cx="1281430" cy="102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75"/>
              </a:lnSpc>
            </a:pPr>
            <a:r>
              <a:rPr dirty="0" spc="-10"/>
              <a:t>Theodoros</a:t>
            </a:r>
            <a:r>
              <a:rPr dirty="0" spc="10"/>
              <a:t> </a:t>
            </a:r>
            <a:r>
              <a:rPr dirty="0" spc="-10"/>
              <a:t>Chatzivasileiadis</a:t>
            </a:r>
            <a:r>
              <a:rPr dirty="0" spc="180"/>
              <a:t> </a:t>
            </a:r>
            <a:r>
              <a:rPr dirty="0" spc="-10"/>
              <a:t>(UEHR)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06449" y="3135783"/>
            <a:ext cx="198754" cy="102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675"/>
              </a:lnSpc>
            </a:pPr>
            <a:fld id="{81D60167-4931-47E6-BA6A-407CBD079E47}" type="slidenum">
              <a:rPr dirty="0" spc="-30"/>
              <a:t>#</a:t>
            </a:fld>
            <a:r>
              <a:rPr dirty="0" spc="-60"/>
              <a:t> </a:t>
            </a:r>
            <a:r>
              <a:rPr dirty="0" spc="150"/>
              <a:t>/</a:t>
            </a:r>
            <a:r>
              <a:rPr dirty="0" spc="-60"/>
              <a:t> </a:t>
            </a:r>
            <a:r>
              <a:rPr dirty="0" spc="-50"/>
              <a:t>5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" Target="slide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slide" Target="slide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slide" Target="slide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slide" Target="slide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7175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65"/>
              </a:spcBef>
            </a:pPr>
            <a:r>
              <a:rPr dirty="0"/>
              <a:t>Mandatory</a:t>
            </a:r>
            <a:r>
              <a:rPr dirty="0" spc="120"/>
              <a:t> </a:t>
            </a:r>
            <a:r>
              <a:rPr dirty="0"/>
              <a:t>Environmental</a:t>
            </a:r>
            <a:r>
              <a:rPr dirty="0" spc="120"/>
              <a:t> </a:t>
            </a:r>
            <a:r>
              <a:rPr dirty="0"/>
              <a:t>Damage</a:t>
            </a:r>
            <a:r>
              <a:rPr dirty="0" spc="125"/>
              <a:t> </a:t>
            </a:r>
            <a:r>
              <a:rPr dirty="0"/>
              <a:t>Insurance</a:t>
            </a:r>
            <a:r>
              <a:rPr dirty="0" spc="120"/>
              <a:t> </a:t>
            </a:r>
            <a:r>
              <a:rPr dirty="0"/>
              <a:t>in</a:t>
            </a:r>
            <a:r>
              <a:rPr dirty="0" spc="125"/>
              <a:t> </a:t>
            </a:r>
            <a:r>
              <a:rPr dirty="0" spc="-10"/>
              <a:t>Greece</a:t>
            </a:r>
          </a:p>
          <a:p>
            <a:pPr algn="ctr">
              <a:lnSpc>
                <a:spcPct val="100000"/>
              </a:lnSpc>
              <a:spcBef>
                <a:spcPts val="325"/>
              </a:spcBef>
            </a:pPr>
            <a:r>
              <a:rPr dirty="0" sz="1100" spc="-10">
                <a:latin typeface="Tahoma"/>
                <a:cs typeface="Tahoma"/>
              </a:rPr>
              <a:t>Practitioner</a:t>
            </a:r>
            <a:r>
              <a:rPr dirty="0" sz="1100" spc="-15">
                <a:latin typeface="Tahoma"/>
                <a:cs typeface="Tahoma"/>
              </a:rPr>
              <a:t> </a:t>
            </a:r>
            <a:r>
              <a:rPr dirty="0" sz="1100" spc="-40">
                <a:latin typeface="Tahoma"/>
                <a:cs typeface="Tahoma"/>
              </a:rPr>
              <a:t>Insights</a:t>
            </a:r>
            <a:r>
              <a:rPr dirty="0" sz="1100" spc="-10">
                <a:latin typeface="Tahoma"/>
                <a:cs typeface="Tahoma"/>
              </a:rPr>
              <a:t> </a:t>
            </a:r>
            <a:r>
              <a:rPr dirty="0" sz="1100" spc="85">
                <a:latin typeface="Tahoma"/>
                <a:cs typeface="Tahoma"/>
              </a:rPr>
              <a:t>&amp;</a:t>
            </a:r>
            <a:r>
              <a:rPr dirty="0" sz="1100" spc="-10">
                <a:latin typeface="Tahoma"/>
                <a:cs typeface="Tahoma"/>
              </a:rPr>
              <a:t> </a:t>
            </a:r>
            <a:r>
              <a:rPr dirty="0" sz="1100" spc="-50">
                <a:latin typeface="Tahoma"/>
                <a:cs typeface="Tahoma"/>
              </a:rPr>
              <a:t>Economy-</a:t>
            </a:r>
            <a:r>
              <a:rPr dirty="0" sz="1100" spc="-20">
                <a:latin typeface="Tahoma"/>
                <a:cs typeface="Tahoma"/>
              </a:rPr>
              <a:t>wide</a:t>
            </a:r>
            <a:r>
              <a:rPr dirty="0" sz="1100" spc="-10">
                <a:latin typeface="Tahoma"/>
                <a:cs typeface="Tahoma"/>
              </a:rPr>
              <a:t> Effects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75"/>
              </a:lnSpc>
            </a:pPr>
            <a:r>
              <a:rPr dirty="0" spc="-10"/>
              <a:t>Theodoros</a:t>
            </a:r>
            <a:r>
              <a:rPr dirty="0" spc="10"/>
              <a:t> </a:t>
            </a:r>
            <a:r>
              <a:rPr dirty="0" spc="-10"/>
              <a:t>Chatzivasileiadis</a:t>
            </a:r>
            <a:r>
              <a:rPr dirty="0" spc="180"/>
              <a:t> </a:t>
            </a:r>
            <a:r>
              <a:rPr dirty="0" spc="-10"/>
              <a:t>(UEHR)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1937245" y="3135783"/>
            <a:ext cx="1885314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75"/>
              </a:lnSpc>
            </a:pPr>
            <a:r>
              <a:rPr dirty="0" sz="600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Mandatory</a:t>
            </a:r>
            <a:r>
              <a:rPr dirty="0" sz="600" spc="20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 </a:t>
            </a:r>
            <a:r>
              <a:rPr dirty="0" sz="600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Environmental</a:t>
            </a:r>
            <a:r>
              <a:rPr dirty="0" sz="600" spc="25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 </a:t>
            </a:r>
            <a:r>
              <a:rPr dirty="0" sz="600" spc="-20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Damage</a:t>
            </a:r>
            <a:r>
              <a:rPr dirty="0" sz="600" spc="25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 </a:t>
            </a:r>
            <a:r>
              <a:rPr dirty="0" sz="600" spc="-20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Insurance</a:t>
            </a:r>
            <a:r>
              <a:rPr dirty="0" sz="600" spc="25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 </a:t>
            </a:r>
            <a:r>
              <a:rPr dirty="0" sz="600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in</a:t>
            </a:r>
            <a:r>
              <a:rPr dirty="0" sz="600" spc="20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 </a:t>
            </a:r>
            <a:r>
              <a:rPr dirty="0" sz="600" spc="-10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Greece</a:t>
            </a:r>
            <a:endParaRPr sz="6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75"/>
              </a:lnSpc>
            </a:pPr>
            <a:r>
              <a:rPr dirty="0"/>
              <a:t>May</a:t>
            </a:r>
            <a:r>
              <a:rPr dirty="0" spc="20"/>
              <a:t> </a:t>
            </a:r>
            <a:r>
              <a:rPr dirty="0"/>
              <a:t>27,</a:t>
            </a:r>
            <a:r>
              <a:rPr dirty="0" spc="20"/>
              <a:t> </a:t>
            </a:r>
            <a:r>
              <a:rPr dirty="0" spc="-20"/>
              <a:t>2025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 spc="-30"/>
              <a:t>1</a:t>
            </a:fld>
            <a:r>
              <a:rPr dirty="0" spc="-60"/>
              <a:t> </a:t>
            </a:r>
            <a:r>
              <a:rPr dirty="0" spc="150"/>
              <a:t>/</a:t>
            </a:r>
            <a:r>
              <a:rPr dirty="0" spc="-60"/>
              <a:t> </a:t>
            </a:r>
            <a:r>
              <a:rPr dirty="0" spc="-50"/>
              <a:t>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071141" y="1478989"/>
            <a:ext cx="1617345" cy="788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dirty="0" sz="1100" spc="-40">
                <a:latin typeface="Tahoma"/>
                <a:cs typeface="Tahoma"/>
              </a:rPr>
              <a:t>Theodoros</a:t>
            </a:r>
            <a:r>
              <a:rPr dirty="0" sz="1100">
                <a:latin typeface="Tahoma"/>
                <a:cs typeface="Tahoma"/>
              </a:rPr>
              <a:t> </a:t>
            </a:r>
            <a:r>
              <a:rPr dirty="0" sz="1100" spc="-20">
                <a:latin typeface="Tahoma"/>
                <a:cs typeface="Tahoma"/>
              </a:rPr>
              <a:t>Chatzivasileiadis</a:t>
            </a:r>
            <a:endParaRPr sz="1100">
              <a:latin typeface="Tahoma"/>
              <a:cs typeface="Tahoma"/>
            </a:endParaRPr>
          </a:p>
          <a:p>
            <a:pPr algn="ctr" marL="635">
              <a:lnSpc>
                <a:spcPct val="100000"/>
              </a:lnSpc>
              <a:spcBef>
                <a:spcPts val="1225"/>
              </a:spcBef>
            </a:pPr>
            <a:r>
              <a:rPr dirty="0" sz="800" spc="-20">
                <a:latin typeface="Arial"/>
                <a:cs typeface="Arial"/>
              </a:rPr>
              <a:t>UEHR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endParaRPr sz="800">
              <a:latin typeface="Arial"/>
              <a:cs typeface="Arial"/>
            </a:endParaRPr>
          </a:p>
          <a:p>
            <a:pPr algn="ctr" marL="1270">
              <a:lnSpc>
                <a:spcPct val="100000"/>
              </a:lnSpc>
              <a:spcBef>
                <a:spcPts val="5"/>
              </a:spcBef>
            </a:pPr>
            <a:r>
              <a:rPr dirty="0" sz="1100">
                <a:latin typeface="Tahoma"/>
                <a:cs typeface="Tahoma"/>
              </a:rPr>
              <a:t>May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 spc="-25">
                <a:latin typeface="Tahoma"/>
                <a:cs typeface="Tahoma"/>
              </a:rPr>
              <a:t>27,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 spc="-20">
                <a:latin typeface="Tahoma"/>
                <a:cs typeface="Tahoma"/>
              </a:rPr>
              <a:t>2025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Context</a:t>
            </a:r>
            <a:r>
              <a:rPr dirty="0" spc="195"/>
              <a:t> </a:t>
            </a:r>
            <a:r>
              <a:rPr dirty="0" spc="100"/>
              <a:t>&amp;</a:t>
            </a:r>
            <a:r>
              <a:rPr dirty="0" spc="195"/>
              <a:t> </a:t>
            </a:r>
            <a:r>
              <a:rPr dirty="0" spc="-20"/>
              <a:t>Data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089" y="946022"/>
            <a:ext cx="65265" cy="6526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02932" y="862570"/>
            <a:ext cx="5140325" cy="93599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457834">
              <a:lnSpc>
                <a:spcPct val="102600"/>
              </a:lnSpc>
              <a:spcBef>
                <a:spcPts val="55"/>
              </a:spcBef>
            </a:pPr>
            <a:r>
              <a:rPr dirty="0" sz="1100" b="1">
                <a:latin typeface="Arial"/>
                <a:cs typeface="Arial"/>
              </a:rPr>
              <a:t>Dataset:</a:t>
            </a:r>
            <a:r>
              <a:rPr dirty="0" sz="1100" spc="75" b="1">
                <a:latin typeface="Arial"/>
                <a:cs typeface="Arial"/>
              </a:rPr>
              <a:t> </a:t>
            </a:r>
            <a:r>
              <a:rPr dirty="0" sz="1100" spc="-20">
                <a:latin typeface="Tahoma"/>
                <a:cs typeface="Tahoma"/>
              </a:rPr>
              <a:t>26</a:t>
            </a:r>
            <a:r>
              <a:rPr dirty="0" sz="1100" spc="-45">
                <a:latin typeface="Tahoma"/>
                <a:cs typeface="Tahoma"/>
              </a:rPr>
              <a:t> </a:t>
            </a:r>
            <a:r>
              <a:rPr dirty="0" sz="1100" spc="-60">
                <a:latin typeface="Tahoma"/>
                <a:cs typeface="Tahoma"/>
              </a:rPr>
              <a:t>responses</a:t>
            </a:r>
            <a:r>
              <a:rPr dirty="0" sz="1100" spc="-25">
                <a:latin typeface="Tahoma"/>
                <a:cs typeface="Tahoma"/>
              </a:rPr>
              <a:t> </a:t>
            </a:r>
            <a:r>
              <a:rPr dirty="0" sz="1100" spc="-20">
                <a:latin typeface="Tahoma"/>
                <a:cs typeface="Tahoma"/>
              </a:rPr>
              <a:t>from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 spc="-30">
                <a:latin typeface="Tahoma"/>
                <a:cs typeface="Tahoma"/>
              </a:rPr>
              <a:t>practitioners</a:t>
            </a:r>
            <a:r>
              <a:rPr dirty="0" sz="1100" spc="-45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in</a:t>
            </a:r>
            <a:r>
              <a:rPr dirty="0" sz="1100" spc="-45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the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 spc="-45">
                <a:latin typeface="Tahoma"/>
                <a:cs typeface="Tahoma"/>
              </a:rPr>
              <a:t>Greek</a:t>
            </a:r>
            <a:r>
              <a:rPr dirty="0" sz="1100" spc="-40">
                <a:latin typeface="Tahoma"/>
                <a:cs typeface="Tahoma"/>
              </a:rPr>
              <a:t> insurance market</a:t>
            </a:r>
            <a:r>
              <a:rPr dirty="0" sz="1100" spc="-45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(ESIEA members).</a:t>
            </a:r>
            <a:endParaRPr sz="1100">
              <a:latin typeface="Tahoma"/>
              <a:cs typeface="Tahoma"/>
            </a:endParaRPr>
          </a:p>
          <a:p>
            <a:pPr marL="12700" marR="5080">
              <a:lnSpc>
                <a:spcPct val="102600"/>
              </a:lnSpc>
              <a:spcBef>
                <a:spcPts val="300"/>
              </a:spcBef>
            </a:pPr>
            <a:r>
              <a:rPr dirty="0" sz="1100" spc="-25" b="1">
                <a:latin typeface="Arial"/>
                <a:cs typeface="Arial"/>
              </a:rPr>
              <a:t>Objective</a:t>
            </a:r>
            <a:r>
              <a:rPr dirty="0" sz="1100" spc="-25">
                <a:latin typeface="Tahoma"/>
                <a:cs typeface="Tahoma"/>
              </a:rPr>
              <a:t>:</a:t>
            </a:r>
            <a:r>
              <a:rPr dirty="0" sz="1100" spc="60">
                <a:latin typeface="Tahoma"/>
                <a:cs typeface="Tahoma"/>
              </a:rPr>
              <a:t> </a:t>
            </a:r>
            <a:r>
              <a:rPr dirty="0" sz="1100" spc="-30">
                <a:latin typeface="Tahoma"/>
                <a:cs typeface="Tahoma"/>
              </a:rPr>
              <a:t>Explore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the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 spc="-20">
                <a:latin typeface="Tahoma"/>
                <a:cs typeface="Tahoma"/>
              </a:rPr>
              <a:t>direct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 spc="-35">
                <a:latin typeface="Tahoma"/>
                <a:cs typeface="Tahoma"/>
              </a:rPr>
              <a:t>and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 spc="-20">
                <a:latin typeface="Tahoma"/>
                <a:cs typeface="Tahoma"/>
              </a:rPr>
              <a:t>indirect</a:t>
            </a:r>
            <a:r>
              <a:rPr dirty="0" sz="1100" spc="-45">
                <a:latin typeface="Tahoma"/>
                <a:cs typeface="Tahoma"/>
              </a:rPr>
              <a:t> </a:t>
            </a:r>
            <a:r>
              <a:rPr dirty="0" sz="1100" spc="-25">
                <a:latin typeface="Tahoma"/>
                <a:cs typeface="Tahoma"/>
              </a:rPr>
              <a:t>impacts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of</a:t>
            </a:r>
            <a:r>
              <a:rPr dirty="0" sz="1100" spc="-30">
                <a:latin typeface="Tahoma"/>
                <a:cs typeface="Tahoma"/>
              </a:rPr>
              <a:t> </a:t>
            </a:r>
            <a:r>
              <a:rPr dirty="0" sz="1100" i="1">
                <a:latin typeface="Calibri"/>
                <a:cs typeface="Calibri"/>
              </a:rPr>
              <a:t>mandatory</a:t>
            </a:r>
            <a:r>
              <a:rPr dirty="0" sz="1100" spc="50" i="1">
                <a:latin typeface="Calibri"/>
                <a:cs typeface="Calibri"/>
              </a:rPr>
              <a:t> </a:t>
            </a:r>
            <a:r>
              <a:rPr dirty="0" sz="1100" spc="-10" i="1">
                <a:latin typeface="Calibri"/>
                <a:cs typeface="Calibri"/>
              </a:rPr>
              <a:t>environmental</a:t>
            </a:r>
            <a:r>
              <a:rPr dirty="0" sz="1100" spc="55" i="1">
                <a:latin typeface="Calibri"/>
                <a:cs typeface="Calibri"/>
              </a:rPr>
              <a:t> </a:t>
            </a:r>
            <a:r>
              <a:rPr dirty="0" sz="1100" spc="-10" i="1">
                <a:latin typeface="Calibri"/>
                <a:cs typeface="Calibri"/>
              </a:rPr>
              <a:t>damage</a:t>
            </a:r>
            <a:r>
              <a:rPr dirty="0" sz="1100" spc="-10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insurance</a:t>
            </a:r>
            <a:r>
              <a:rPr dirty="0" sz="1100" spc="55" i="1">
                <a:latin typeface="Calibri"/>
                <a:cs typeface="Calibri"/>
              </a:rPr>
              <a:t> </a:t>
            </a:r>
            <a:r>
              <a:rPr dirty="0" sz="1100">
                <a:latin typeface="Tahoma"/>
                <a:cs typeface="Tahoma"/>
              </a:rPr>
              <a:t>(MEDI)</a:t>
            </a:r>
            <a:r>
              <a:rPr dirty="0" sz="1100" spc="-45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on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 spc="-25">
                <a:latin typeface="Tahoma"/>
                <a:cs typeface="Tahoma"/>
              </a:rPr>
              <a:t>firms</a:t>
            </a:r>
            <a:r>
              <a:rPr dirty="0" sz="1100" spc="-45">
                <a:latin typeface="Tahoma"/>
                <a:cs typeface="Tahoma"/>
              </a:rPr>
              <a:t> </a:t>
            </a:r>
            <a:r>
              <a:rPr dirty="0" sz="1100" spc="-35">
                <a:latin typeface="Tahoma"/>
                <a:cs typeface="Tahoma"/>
              </a:rPr>
              <a:t>and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the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 spc="-35">
                <a:latin typeface="Tahoma"/>
                <a:cs typeface="Tahoma"/>
              </a:rPr>
              <a:t>wider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economy.</a:t>
            </a:r>
            <a:endParaRPr sz="1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dirty="0" sz="1100" spc="-25" b="1">
                <a:latin typeface="Arial"/>
                <a:cs typeface="Arial"/>
              </a:rPr>
              <a:t>Methodology</a:t>
            </a:r>
            <a:r>
              <a:rPr dirty="0" sz="1100" spc="-25">
                <a:latin typeface="Tahoma"/>
                <a:cs typeface="Tahoma"/>
              </a:rPr>
              <a:t>:</a:t>
            </a:r>
            <a:r>
              <a:rPr dirty="0" sz="1100" spc="65">
                <a:latin typeface="Tahoma"/>
                <a:cs typeface="Tahoma"/>
              </a:rPr>
              <a:t> </a:t>
            </a:r>
            <a:r>
              <a:rPr dirty="0" sz="1100" spc="-55">
                <a:latin typeface="Tahoma"/>
                <a:cs typeface="Tahoma"/>
              </a:rPr>
              <a:t>two-</a:t>
            </a:r>
            <a:r>
              <a:rPr dirty="0" sz="1100" spc="-35">
                <a:latin typeface="Tahoma"/>
                <a:cs typeface="Tahoma"/>
              </a:rPr>
              <a:t>step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approach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089" y="1328127"/>
            <a:ext cx="65265" cy="6526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1089" y="1689988"/>
            <a:ext cx="65265" cy="6526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0108" y="1841268"/>
            <a:ext cx="114214" cy="114214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534352" y="1828335"/>
            <a:ext cx="6604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0" spc="-5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80034" y="1795696"/>
            <a:ext cx="4680585" cy="4813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dirty="0" sz="1000" spc="-25">
                <a:latin typeface="Tahoma"/>
                <a:cs typeface="Tahoma"/>
              </a:rPr>
              <a:t>Structured</a:t>
            </a:r>
            <a:r>
              <a:rPr dirty="0" sz="1000">
                <a:latin typeface="Tahoma"/>
                <a:cs typeface="Tahoma"/>
              </a:rPr>
              <a:t> </a:t>
            </a:r>
            <a:r>
              <a:rPr dirty="0" sz="1000" spc="-40">
                <a:latin typeface="Tahoma"/>
                <a:cs typeface="Tahoma"/>
              </a:rPr>
              <a:t>questionnaire</a:t>
            </a:r>
            <a:r>
              <a:rPr dirty="0" sz="1000">
                <a:latin typeface="Tahoma"/>
                <a:cs typeface="Tahoma"/>
              </a:rPr>
              <a:t> </a:t>
            </a:r>
            <a:r>
              <a:rPr dirty="0" sz="1000" i="1">
                <a:latin typeface="Arial"/>
                <a:cs typeface="Arial"/>
              </a:rPr>
              <a:t>→</a:t>
            </a:r>
            <a:r>
              <a:rPr dirty="0" sz="1000" spc="35" i="1">
                <a:latin typeface="Arial"/>
                <a:cs typeface="Arial"/>
              </a:rPr>
              <a:t> </a:t>
            </a:r>
            <a:r>
              <a:rPr dirty="0" sz="1000" spc="-20">
                <a:latin typeface="Tahoma"/>
                <a:cs typeface="Tahoma"/>
              </a:rPr>
              <a:t>quantitative</a:t>
            </a:r>
            <a:r>
              <a:rPr dirty="0" sz="1000">
                <a:latin typeface="Tahoma"/>
                <a:cs typeface="Tahoma"/>
              </a:rPr>
              <a:t> </a:t>
            </a:r>
            <a:r>
              <a:rPr dirty="0" sz="1000" spc="-10">
                <a:latin typeface="Tahoma"/>
                <a:cs typeface="Tahoma"/>
              </a:rPr>
              <a:t>expectations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ts val="1200"/>
              </a:lnSpc>
              <a:spcBef>
                <a:spcPts val="40"/>
              </a:spcBef>
            </a:pPr>
            <a:r>
              <a:rPr dirty="0" sz="1000">
                <a:latin typeface="Tahoma"/>
                <a:cs typeface="Tahoma"/>
              </a:rPr>
              <a:t>EU-EMS</a:t>
            </a:r>
            <a:r>
              <a:rPr dirty="0" sz="1000" spc="-5">
                <a:latin typeface="Tahoma"/>
                <a:cs typeface="Tahoma"/>
              </a:rPr>
              <a:t> </a:t>
            </a:r>
            <a:r>
              <a:rPr dirty="0" sz="1000">
                <a:latin typeface="Tahoma"/>
                <a:cs typeface="Tahoma"/>
              </a:rPr>
              <a:t>CGE </a:t>
            </a:r>
            <a:r>
              <a:rPr dirty="0" sz="1000" spc="-25">
                <a:latin typeface="Tahoma"/>
                <a:cs typeface="Tahoma"/>
              </a:rPr>
              <a:t>model</a:t>
            </a:r>
            <a:r>
              <a:rPr dirty="0" sz="1000">
                <a:latin typeface="Tahoma"/>
                <a:cs typeface="Tahoma"/>
              </a:rPr>
              <a:t> </a:t>
            </a:r>
            <a:r>
              <a:rPr dirty="0" sz="1000" i="1">
                <a:latin typeface="Arial"/>
                <a:cs typeface="Arial"/>
              </a:rPr>
              <a:t>→</a:t>
            </a:r>
            <a:r>
              <a:rPr dirty="0" sz="1000" spc="35" i="1">
                <a:latin typeface="Arial"/>
                <a:cs typeface="Arial"/>
              </a:rPr>
              <a:t> </a:t>
            </a:r>
            <a:r>
              <a:rPr dirty="0" sz="1000" spc="-25">
                <a:latin typeface="Tahoma"/>
                <a:cs typeface="Tahoma"/>
              </a:rPr>
              <a:t>translate</a:t>
            </a:r>
            <a:r>
              <a:rPr dirty="0" sz="1000">
                <a:latin typeface="Tahoma"/>
                <a:cs typeface="Tahoma"/>
              </a:rPr>
              <a:t> </a:t>
            </a:r>
            <a:r>
              <a:rPr dirty="0" sz="1000" spc="-45">
                <a:latin typeface="Tahoma"/>
                <a:cs typeface="Tahoma"/>
              </a:rPr>
              <a:t>survey</a:t>
            </a:r>
            <a:r>
              <a:rPr dirty="0" sz="1000">
                <a:latin typeface="Tahoma"/>
                <a:cs typeface="Tahoma"/>
              </a:rPr>
              <a:t> </a:t>
            </a:r>
            <a:r>
              <a:rPr dirty="0" sz="1000" spc="-25">
                <a:latin typeface="Tahoma"/>
                <a:cs typeface="Tahoma"/>
              </a:rPr>
              <a:t>inputs</a:t>
            </a:r>
            <a:r>
              <a:rPr dirty="0" sz="1000">
                <a:latin typeface="Tahoma"/>
                <a:cs typeface="Tahoma"/>
              </a:rPr>
              <a:t> into</a:t>
            </a:r>
            <a:r>
              <a:rPr dirty="0" sz="1000" spc="-5">
                <a:latin typeface="Tahoma"/>
                <a:cs typeface="Tahoma"/>
              </a:rPr>
              <a:t> </a:t>
            </a:r>
            <a:r>
              <a:rPr dirty="0" sz="1000" spc="-25">
                <a:latin typeface="Tahoma"/>
                <a:cs typeface="Tahoma"/>
              </a:rPr>
              <a:t>macro</a:t>
            </a:r>
            <a:r>
              <a:rPr dirty="0" sz="1000">
                <a:latin typeface="Tahoma"/>
                <a:cs typeface="Tahoma"/>
              </a:rPr>
              <a:t> </a:t>
            </a:r>
            <a:r>
              <a:rPr dirty="0" sz="1000" spc="70">
                <a:latin typeface="Tahoma"/>
                <a:cs typeface="Tahoma"/>
              </a:rPr>
              <a:t>&amp;</a:t>
            </a:r>
            <a:r>
              <a:rPr dirty="0" sz="1000">
                <a:latin typeface="Tahoma"/>
                <a:cs typeface="Tahoma"/>
              </a:rPr>
              <a:t> </a:t>
            </a:r>
            <a:r>
              <a:rPr dirty="0" sz="1000" spc="-35">
                <a:latin typeface="Tahoma"/>
                <a:cs typeface="Tahoma"/>
              </a:rPr>
              <a:t>sector</a:t>
            </a:r>
            <a:r>
              <a:rPr dirty="0" sz="1000">
                <a:latin typeface="Tahoma"/>
                <a:cs typeface="Tahoma"/>
              </a:rPr>
              <a:t> </a:t>
            </a:r>
            <a:r>
              <a:rPr dirty="0" sz="1000" spc="-40">
                <a:latin typeface="Tahoma"/>
                <a:cs typeface="Tahoma"/>
              </a:rPr>
              <a:t>outcomes</a:t>
            </a:r>
            <a:r>
              <a:rPr dirty="0" sz="1000">
                <a:latin typeface="Tahoma"/>
                <a:cs typeface="Tahoma"/>
              </a:rPr>
              <a:t> </a:t>
            </a:r>
            <a:r>
              <a:rPr dirty="0" sz="1000" spc="-25">
                <a:latin typeface="Tahoma"/>
                <a:cs typeface="Tahoma"/>
              </a:rPr>
              <a:t>(baseline </a:t>
            </a:r>
            <a:r>
              <a:rPr dirty="0" sz="1000" spc="-40">
                <a:latin typeface="Tahoma"/>
                <a:cs typeface="Tahoma"/>
              </a:rPr>
              <a:t>2019, </a:t>
            </a:r>
            <a:r>
              <a:rPr dirty="0" sz="1000">
                <a:latin typeface="Tahoma"/>
                <a:cs typeface="Tahoma"/>
              </a:rPr>
              <a:t>policy</a:t>
            </a:r>
            <a:r>
              <a:rPr dirty="0" sz="1000" spc="-60">
                <a:latin typeface="Tahoma"/>
                <a:cs typeface="Tahoma"/>
              </a:rPr>
              <a:t> year</a:t>
            </a:r>
            <a:r>
              <a:rPr dirty="0" sz="1000" spc="-15">
                <a:latin typeface="Tahoma"/>
                <a:cs typeface="Tahoma"/>
              </a:rPr>
              <a:t> </a:t>
            </a:r>
            <a:r>
              <a:rPr dirty="0" sz="1000" spc="-10">
                <a:latin typeface="Tahoma"/>
                <a:cs typeface="Tahoma"/>
              </a:rPr>
              <a:t>2026).</a:t>
            </a:r>
            <a:endParaRPr sz="1000">
              <a:latin typeface="Tahoma"/>
              <a:cs typeface="Tahoma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0108" y="1993096"/>
            <a:ext cx="114214" cy="114214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534352" y="1980163"/>
            <a:ext cx="6604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0" spc="-5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75"/>
              </a:lnSpc>
            </a:pPr>
            <a:r>
              <a:rPr dirty="0" spc="-10"/>
              <a:t>Theodoros</a:t>
            </a:r>
            <a:r>
              <a:rPr dirty="0" spc="10"/>
              <a:t> </a:t>
            </a:r>
            <a:r>
              <a:rPr dirty="0" spc="-10"/>
              <a:t>Chatzivasileiadis</a:t>
            </a:r>
            <a:r>
              <a:rPr dirty="0" spc="180"/>
              <a:t> </a:t>
            </a:r>
            <a:r>
              <a:rPr dirty="0" spc="-10"/>
              <a:t>(UEHR)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1937245" y="3135783"/>
            <a:ext cx="1885314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75"/>
              </a:lnSpc>
            </a:pPr>
            <a:r>
              <a:rPr dirty="0" sz="600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Mandatory</a:t>
            </a:r>
            <a:r>
              <a:rPr dirty="0" sz="600" spc="20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dirty="0" sz="600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Environmental</a:t>
            </a:r>
            <a:r>
              <a:rPr dirty="0" sz="600" spc="25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dirty="0" sz="600" spc="-20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Damage</a:t>
            </a:r>
            <a:r>
              <a:rPr dirty="0" sz="600" spc="25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dirty="0" sz="600" spc="-20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Insurance</a:t>
            </a:r>
            <a:r>
              <a:rPr dirty="0" sz="600" spc="25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dirty="0" sz="600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in</a:t>
            </a:r>
            <a:r>
              <a:rPr dirty="0" sz="600" spc="20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dirty="0" sz="600" spc="-10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Greece</a:t>
            </a:r>
            <a:endParaRPr sz="6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75"/>
              </a:lnSpc>
            </a:pPr>
            <a:r>
              <a:rPr dirty="0"/>
              <a:t>May</a:t>
            </a:r>
            <a:r>
              <a:rPr dirty="0" spc="20"/>
              <a:t> </a:t>
            </a:r>
            <a:r>
              <a:rPr dirty="0"/>
              <a:t>27,</a:t>
            </a:r>
            <a:r>
              <a:rPr dirty="0" spc="20"/>
              <a:t> </a:t>
            </a:r>
            <a:r>
              <a:rPr dirty="0" spc="-20"/>
              <a:t>2025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 spc="-30"/>
              <a:t>1</a:t>
            </a:fld>
            <a:r>
              <a:rPr dirty="0" spc="-60"/>
              <a:t> </a:t>
            </a:r>
            <a:r>
              <a:rPr dirty="0" spc="150"/>
              <a:t>/</a:t>
            </a:r>
            <a:r>
              <a:rPr dirty="0" spc="-60"/>
              <a:t> </a:t>
            </a:r>
            <a:r>
              <a:rPr dirty="0" spc="-50"/>
              <a:t>5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Practitioner</a:t>
            </a:r>
            <a:r>
              <a:rPr dirty="0" spc="245"/>
              <a:t> </a:t>
            </a:r>
            <a:r>
              <a:rPr dirty="0"/>
              <a:t>Expectations</a:t>
            </a:r>
            <a:r>
              <a:rPr dirty="0" spc="250"/>
              <a:t> </a:t>
            </a:r>
            <a:r>
              <a:rPr dirty="0"/>
              <a:t>(Survey</a:t>
            </a:r>
            <a:r>
              <a:rPr dirty="0" spc="250"/>
              <a:t> </a:t>
            </a:r>
            <a:r>
              <a:rPr dirty="0" spc="-10"/>
              <a:t>Highlights)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089" y="1014653"/>
            <a:ext cx="65265" cy="6526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02932" y="887435"/>
            <a:ext cx="4860290" cy="1285875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z="1100" spc="-50" b="1">
                <a:latin typeface="Arial"/>
                <a:cs typeface="Arial"/>
              </a:rPr>
              <a:t>Revenue</a:t>
            </a:r>
            <a:r>
              <a:rPr dirty="0" sz="1100" spc="-50">
                <a:latin typeface="Tahoma"/>
                <a:cs typeface="Tahoma"/>
              </a:rPr>
              <a:t>:</a:t>
            </a:r>
            <a:r>
              <a:rPr dirty="0" sz="1100" spc="150">
                <a:latin typeface="Tahoma"/>
                <a:cs typeface="Tahoma"/>
              </a:rPr>
              <a:t> </a:t>
            </a:r>
            <a:r>
              <a:rPr dirty="0" sz="1100" spc="-35">
                <a:latin typeface="Tahoma"/>
                <a:cs typeface="Tahoma"/>
              </a:rPr>
              <a:t>majority</a:t>
            </a:r>
            <a:r>
              <a:rPr dirty="0" sz="1100" spc="25">
                <a:latin typeface="Tahoma"/>
                <a:cs typeface="Tahoma"/>
              </a:rPr>
              <a:t> </a:t>
            </a:r>
            <a:r>
              <a:rPr dirty="0" sz="1100" spc="-75">
                <a:latin typeface="Tahoma"/>
                <a:cs typeface="Tahoma"/>
              </a:rPr>
              <a:t>foresee</a:t>
            </a:r>
            <a:r>
              <a:rPr dirty="0" sz="1100" spc="30">
                <a:latin typeface="Tahoma"/>
                <a:cs typeface="Tahoma"/>
              </a:rPr>
              <a:t> </a:t>
            </a:r>
            <a:r>
              <a:rPr dirty="0" sz="1100" b="1">
                <a:latin typeface="Arial"/>
                <a:cs typeface="Arial"/>
              </a:rPr>
              <a:t>+10–30</a:t>
            </a:r>
            <a:r>
              <a:rPr dirty="0" sz="1100" spc="100" b="1">
                <a:latin typeface="Arial"/>
                <a:cs typeface="Arial"/>
              </a:rPr>
              <a:t> </a:t>
            </a:r>
            <a:r>
              <a:rPr dirty="0" sz="1100" spc="145" b="1">
                <a:latin typeface="Arial"/>
                <a:cs typeface="Arial"/>
              </a:rPr>
              <a:t>%</a:t>
            </a:r>
            <a:r>
              <a:rPr dirty="0" sz="1100" spc="65" b="1">
                <a:latin typeface="Arial"/>
                <a:cs typeface="Arial"/>
              </a:rPr>
              <a:t> </a:t>
            </a:r>
            <a:r>
              <a:rPr dirty="0" sz="1100" spc="-40">
                <a:latin typeface="Tahoma"/>
                <a:cs typeface="Tahoma"/>
              </a:rPr>
              <a:t>market</a:t>
            </a:r>
            <a:r>
              <a:rPr dirty="0" sz="1100" spc="30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growth.</a:t>
            </a:r>
            <a:endParaRPr sz="1100">
              <a:latin typeface="Tahoma"/>
              <a:cs typeface="Tahoma"/>
            </a:endParaRPr>
          </a:p>
          <a:p>
            <a:pPr marL="12700" marR="400050">
              <a:lnSpc>
                <a:spcPct val="125299"/>
              </a:lnSpc>
            </a:pPr>
            <a:r>
              <a:rPr dirty="0" sz="1100" spc="-40" b="1">
                <a:latin typeface="Arial"/>
                <a:cs typeface="Arial"/>
              </a:rPr>
              <a:t>Premiums</a:t>
            </a:r>
            <a:r>
              <a:rPr dirty="0" sz="1100" spc="-40">
                <a:latin typeface="Tahoma"/>
                <a:cs typeface="Tahoma"/>
              </a:rPr>
              <a:t>:</a:t>
            </a:r>
            <a:r>
              <a:rPr dirty="0" sz="1100" spc="125">
                <a:latin typeface="Tahoma"/>
                <a:cs typeface="Tahoma"/>
              </a:rPr>
              <a:t> </a:t>
            </a:r>
            <a:r>
              <a:rPr dirty="0" sz="1100" spc="-45">
                <a:latin typeface="Tahoma"/>
                <a:cs typeface="Tahoma"/>
              </a:rPr>
              <a:t>projected</a:t>
            </a:r>
            <a:r>
              <a:rPr dirty="0" sz="1100" spc="15">
                <a:latin typeface="Tahoma"/>
                <a:cs typeface="Tahoma"/>
              </a:rPr>
              <a:t> </a:t>
            </a:r>
            <a:r>
              <a:rPr dirty="0" sz="1100" spc="-30">
                <a:latin typeface="Tahoma"/>
                <a:cs typeface="Tahoma"/>
              </a:rPr>
              <a:t>rise</a:t>
            </a:r>
            <a:r>
              <a:rPr dirty="0" sz="1100" spc="5">
                <a:latin typeface="Tahoma"/>
                <a:cs typeface="Tahoma"/>
              </a:rPr>
              <a:t> </a:t>
            </a:r>
            <a:r>
              <a:rPr dirty="0" sz="1100" b="1">
                <a:latin typeface="Arial"/>
                <a:cs typeface="Arial"/>
              </a:rPr>
              <a:t>+1–10</a:t>
            </a:r>
            <a:r>
              <a:rPr dirty="0" sz="1100" spc="8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%</a:t>
            </a:r>
            <a:r>
              <a:rPr dirty="0" sz="1100">
                <a:latin typeface="Tahoma"/>
                <a:cs typeface="Tahoma"/>
              </a:rPr>
              <a:t>;</a:t>
            </a:r>
            <a:r>
              <a:rPr dirty="0" sz="1100" spc="15">
                <a:latin typeface="Tahoma"/>
                <a:cs typeface="Tahoma"/>
              </a:rPr>
              <a:t> </a:t>
            </a:r>
            <a:r>
              <a:rPr dirty="0" sz="1100" spc="-40">
                <a:latin typeface="Tahoma"/>
                <a:cs typeface="Tahoma"/>
              </a:rPr>
              <a:t>wide</a:t>
            </a:r>
            <a:r>
              <a:rPr dirty="0" sz="1100" spc="10">
                <a:latin typeface="Tahoma"/>
                <a:cs typeface="Tahoma"/>
              </a:rPr>
              <a:t> </a:t>
            </a:r>
            <a:r>
              <a:rPr dirty="0" sz="1100" spc="-40">
                <a:latin typeface="Tahoma"/>
                <a:cs typeface="Tahoma"/>
              </a:rPr>
              <a:t>dispersion</a:t>
            </a:r>
            <a:r>
              <a:rPr dirty="0" sz="1100" spc="10">
                <a:latin typeface="Tahoma"/>
                <a:cs typeface="Tahoma"/>
              </a:rPr>
              <a:t> </a:t>
            </a:r>
            <a:r>
              <a:rPr dirty="0" sz="1100" spc="-35">
                <a:latin typeface="Tahoma"/>
                <a:cs typeface="Tahoma"/>
              </a:rPr>
              <a:t>signals</a:t>
            </a:r>
            <a:r>
              <a:rPr dirty="0" sz="1100" spc="10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uncertainty. </a:t>
            </a:r>
            <a:r>
              <a:rPr dirty="0" sz="1100" spc="-45" b="1">
                <a:latin typeface="Arial"/>
                <a:cs typeface="Arial"/>
              </a:rPr>
              <a:t>Claims</a:t>
            </a:r>
            <a:r>
              <a:rPr dirty="0" sz="1100" spc="-45">
                <a:latin typeface="Tahoma"/>
                <a:cs typeface="Tahoma"/>
              </a:rPr>
              <a:t>:</a:t>
            </a:r>
            <a:r>
              <a:rPr dirty="0" sz="1100" spc="95">
                <a:latin typeface="Tahoma"/>
                <a:cs typeface="Tahoma"/>
              </a:rPr>
              <a:t> </a:t>
            </a:r>
            <a:r>
              <a:rPr dirty="0" sz="1100" spc="-45">
                <a:latin typeface="Tahoma"/>
                <a:cs typeface="Tahoma"/>
              </a:rPr>
              <a:t>forecasts</a:t>
            </a:r>
            <a:r>
              <a:rPr dirty="0" sz="1100" spc="-20">
                <a:latin typeface="Tahoma"/>
                <a:cs typeface="Tahoma"/>
              </a:rPr>
              <a:t> </a:t>
            </a:r>
            <a:r>
              <a:rPr dirty="0" sz="1100" spc="-55">
                <a:latin typeface="Tahoma"/>
                <a:cs typeface="Tahoma"/>
              </a:rPr>
              <a:t>range</a:t>
            </a:r>
            <a:r>
              <a:rPr dirty="0" sz="1100" spc="-15">
                <a:latin typeface="Tahoma"/>
                <a:cs typeface="Tahoma"/>
              </a:rPr>
              <a:t> </a:t>
            </a:r>
            <a:r>
              <a:rPr dirty="0" sz="1100" spc="-20">
                <a:latin typeface="Tahoma"/>
                <a:cs typeface="Tahoma"/>
              </a:rPr>
              <a:t>from</a:t>
            </a:r>
            <a:r>
              <a:rPr dirty="0" sz="1100" spc="-10">
                <a:latin typeface="Tahoma"/>
                <a:cs typeface="Tahoma"/>
              </a:rPr>
              <a:t> </a:t>
            </a:r>
            <a:r>
              <a:rPr dirty="0" sz="1100" spc="-40">
                <a:latin typeface="Tahoma"/>
                <a:cs typeface="Tahoma"/>
              </a:rPr>
              <a:t>negligible</a:t>
            </a:r>
            <a:r>
              <a:rPr dirty="0" sz="1100" spc="-15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to</a:t>
            </a:r>
            <a:r>
              <a:rPr dirty="0" sz="1100" spc="-15">
                <a:latin typeface="Tahoma"/>
                <a:cs typeface="Tahoma"/>
              </a:rPr>
              <a:t> </a:t>
            </a:r>
            <a:r>
              <a:rPr dirty="0" sz="1100" spc="85" b="1">
                <a:latin typeface="Arial"/>
                <a:cs typeface="Arial"/>
              </a:rPr>
              <a:t>+75</a:t>
            </a:r>
            <a:r>
              <a:rPr dirty="0" sz="1100" spc="5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%</a:t>
            </a:r>
            <a:r>
              <a:rPr dirty="0" sz="1100">
                <a:latin typeface="Tahoma"/>
                <a:cs typeface="Tahoma"/>
              </a:rPr>
              <a:t>;</a:t>
            </a:r>
            <a:r>
              <a:rPr dirty="0" sz="1100" spc="-10">
                <a:latin typeface="Tahoma"/>
                <a:cs typeface="Tahoma"/>
              </a:rPr>
              <a:t> risk</a:t>
            </a:r>
            <a:r>
              <a:rPr dirty="0" sz="1100" spc="-15">
                <a:latin typeface="Tahoma"/>
                <a:cs typeface="Tahoma"/>
              </a:rPr>
              <a:t> </a:t>
            </a:r>
            <a:r>
              <a:rPr dirty="0" sz="1100" spc="-35">
                <a:latin typeface="Tahoma"/>
                <a:cs typeface="Tahoma"/>
              </a:rPr>
              <a:t>perception</a:t>
            </a:r>
            <a:r>
              <a:rPr dirty="0" sz="1100" spc="-15">
                <a:latin typeface="Tahoma"/>
                <a:cs typeface="Tahoma"/>
              </a:rPr>
              <a:t> </a:t>
            </a:r>
            <a:r>
              <a:rPr dirty="0" sz="1100" spc="-45">
                <a:latin typeface="Tahoma"/>
                <a:cs typeface="Tahoma"/>
              </a:rPr>
              <a:t>diverges. </a:t>
            </a:r>
            <a:r>
              <a:rPr dirty="0" sz="1100" spc="-30" b="1">
                <a:latin typeface="Arial"/>
                <a:cs typeface="Arial"/>
              </a:rPr>
              <a:t>Innovation</a:t>
            </a:r>
            <a:r>
              <a:rPr dirty="0" sz="1100" spc="-30">
                <a:latin typeface="Tahoma"/>
                <a:cs typeface="Tahoma"/>
              </a:rPr>
              <a:t>:</a:t>
            </a:r>
            <a:r>
              <a:rPr dirty="0" sz="1100" spc="135">
                <a:latin typeface="Tahoma"/>
                <a:cs typeface="Tahoma"/>
              </a:rPr>
              <a:t> </a:t>
            </a:r>
            <a:r>
              <a:rPr dirty="0" sz="1100" b="1">
                <a:latin typeface="Arial"/>
                <a:cs typeface="Arial"/>
              </a:rPr>
              <a:t>+2–10</a:t>
            </a:r>
            <a:r>
              <a:rPr dirty="0" sz="1100" spc="85" b="1">
                <a:latin typeface="Arial"/>
                <a:cs typeface="Arial"/>
              </a:rPr>
              <a:t> </a:t>
            </a:r>
            <a:r>
              <a:rPr dirty="0" sz="1100" spc="145" b="1">
                <a:latin typeface="Arial"/>
                <a:cs typeface="Arial"/>
              </a:rPr>
              <a:t>%</a:t>
            </a:r>
            <a:r>
              <a:rPr dirty="0" sz="1100" spc="55" b="1">
                <a:latin typeface="Arial"/>
                <a:cs typeface="Arial"/>
              </a:rPr>
              <a:t> </a:t>
            </a:r>
            <a:r>
              <a:rPr dirty="0" sz="1100" spc="-45">
                <a:latin typeface="Tahoma"/>
                <a:cs typeface="Tahoma"/>
              </a:rPr>
              <a:t>increase</a:t>
            </a:r>
            <a:r>
              <a:rPr dirty="0" sz="1100" spc="15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in</a:t>
            </a:r>
            <a:r>
              <a:rPr dirty="0" sz="1100" spc="20">
                <a:latin typeface="Tahoma"/>
                <a:cs typeface="Tahoma"/>
              </a:rPr>
              <a:t> </a:t>
            </a:r>
            <a:r>
              <a:rPr dirty="0" sz="1100" spc="-60">
                <a:latin typeface="Tahoma"/>
                <a:cs typeface="Tahoma"/>
              </a:rPr>
              <a:t>new</a:t>
            </a:r>
            <a:r>
              <a:rPr dirty="0" sz="1100" spc="10">
                <a:latin typeface="Tahoma"/>
                <a:cs typeface="Tahoma"/>
              </a:rPr>
              <a:t> </a:t>
            </a:r>
            <a:r>
              <a:rPr dirty="0" sz="1100" spc="-35">
                <a:latin typeface="Tahoma"/>
                <a:cs typeface="Tahoma"/>
              </a:rPr>
              <a:t>products</a:t>
            </a:r>
            <a:r>
              <a:rPr dirty="0" sz="1100" spc="15">
                <a:latin typeface="Tahoma"/>
                <a:cs typeface="Tahoma"/>
              </a:rPr>
              <a:t> </a:t>
            </a:r>
            <a:r>
              <a:rPr dirty="0" sz="1100" spc="85">
                <a:latin typeface="Tahoma"/>
                <a:cs typeface="Tahoma"/>
              </a:rPr>
              <a:t>&amp;</a:t>
            </a:r>
            <a:r>
              <a:rPr dirty="0" sz="1100" spc="15">
                <a:latin typeface="Tahoma"/>
                <a:cs typeface="Tahoma"/>
              </a:rPr>
              <a:t> </a:t>
            </a:r>
            <a:r>
              <a:rPr dirty="0" sz="1100" spc="-45">
                <a:latin typeface="Tahoma"/>
                <a:cs typeface="Tahoma"/>
              </a:rPr>
              <a:t>risk-</a:t>
            </a:r>
            <a:r>
              <a:rPr dirty="0" sz="1100" spc="-55">
                <a:latin typeface="Tahoma"/>
                <a:cs typeface="Tahoma"/>
              </a:rPr>
              <a:t>management</a:t>
            </a:r>
            <a:r>
              <a:rPr dirty="0" sz="1100" spc="15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tools. </a:t>
            </a:r>
            <a:r>
              <a:rPr dirty="0" sz="1100" spc="-40" b="1">
                <a:latin typeface="Arial"/>
                <a:cs typeface="Arial"/>
              </a:rPr>
              <a:t>Employment</a:t>
            </a:r>
            <a:r>
              <a:rPr dirty="0" sz="1100" spc="-40">
                <a:latin typeface="Tahoma"/>
                <a:cs typeface="Tahoma"/>
              </a:rPr>
              <a:t>:</a:t>
            </a:r>
            <a:r>
              <a:rPr dirty="0" sz="1100" spc="90">
                <a:latin typeface="Tahoma"/>
                <a:cs typeface="Tahoma"/>
              </a:rPr>
              <a:t> </a:t>
            </a:r>
            <a:r>
              <a:rPr dirty="0" sz="1100" spc="-40">
                <a:latin typeface="Tahoma"/>
                <a:cs typeface="Tahoma"/>
              </a:rPr>
              <a:t>estimates</a:t>
            </a:r>
            <a:r>
              <a:rPr dirty="0" sz="1100" spc="-25">
                <a:latin typeface="Tahoma"/>
                <a:cs typeface="Tahoma"/>
              </a:rPr>
              <a:t> </a:t>
            </a:r>
            <a:r>
              <a:rPr dirty="0" sz="1100" spc="-50">
                <a:latin typeface="Tahoma"/>
                <a:cs typeface="Tahoma"/>
              </a:rPr>
              <a:t>span</a:t>
            </a:r>
            <a:r>
              <a:rPr dirty="0" sz="1100" spc="-15">
                <a:latin typeface="Tahoma"/>
                <a:cs typeface="Tahoma"/>
              </a:rPr>
              <a:t> </a:t>
            </a:r>
            <a:r>
              <a:rPr dirty="0" sz="1100" b="1">
                <a:latin typeface="Arial"/>
                <a:cs typeface="Arial"/>
              </a:rPr>
              <a:t>0–15</a:t>
            </a:r>
            <a:r>
              <a:rPr dirty="0" sz="1100" spc="5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%</a:t>
            </a:r>
            <a:r>
              <a:rPr dirty="0" sz="1100">
                <a:latin typeface="Tahoma"/>
                <a:cs typeface="Tahoma"/>
              </a:rPr>
              <a:t>;</a:t>
            </a:r>
            <a:r>
              <a:rPr dirty="0" sz="1100" spc="-15">
                <a:latin typeface="Tahoma"/>
                <a:cs typeface="Tahoma"/>
              </a:rPr>
              <a:t> </a:t>
            </a:r>
            <a:r>
              <a:rPr dirty="0" sz="1100" spc="-60">
                <a:latin typeface="Tahoma"/>
                <a:cs typeface="Tahoma"/>
              </a:rPr>
              <a:t>some</a:t>
            </a:r>
            <a:r>
              <a:rPr dirty="0" sz="1100" spc="-15">
                <a:latin typeface="Tahoma"/>
                <a:cs typeface="Tahoma"/>
              </a:rPr>
              <a:t> </a:t>
            </a:r>
            <a:r>
              <a:rPr dirty="0" sz="1100" spc="-25">
                <a:latin typeface="Tahoma"/>
                <a:cs typeface="Tahoma"/>
              </a:rPr>
              <a:t>firms </a:t>
            </a:r>
            <a:r>
              <a:rPr dirty="0" sz="1100" spc="-35">
                <a:latin typeface="Tahoma"/>
                <a:cs typeface="Tahoma"/>
              </a:rPr>
              <a:t>expect</a:t>
            </a:r>
            <a:r>
              <a:rPr dirty="0" sz="1100" spc="-20">
                <a:latin typeface="Tahoma"/>
                <a:cs typeface="Tahoma"/>
              </a:rPr>
              <a:t> </a:t>
            </a:r>
            <a:r>
              <a:rPr dirty="0" sz="1100" spc="-65">
                <a:latin typeface="Tahoma"/>
                <a:cs typeface="Tahoma"/>
              </a:rPr>
              <a:t>new</a:t>
            </a:r>
            <a:r>
              <a:rPr dirty="0" sz="1100" spc="-15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hires.</a:t>
            </a:r>
            <a:endParaRPr sz="1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34"/>
              </a:spcBef>
            </a:pPr>
            <a:r>
              <a:rPr dirty="0" sz="1100" spc="-10" b="1">
                <a:latin typeface="Arial"/>
                <a:cs typeface="Arial"/>
              </a:rPr>
              <a:t>Price</a:t>
            </a:r>
            <a:r>
              <a:rPr dirty="0" sz="1100" spc="35" b="1">
                <a:latin typeface="Arial"/>
                <a:cs typeface="Arial"/>
              </a:rPr>
              <a:t> </a:t>
            </a:r>
            <a:r>
              <a:rPr dirty="0" sz="1100" spc="-65" b="1">
                <a:latin typeface="Arial"/>
                <a:cs typeface="Arial"/>
              </a:rPr>
              <a:t>pass-</a:t>
            </a:r>
            <a:r>
              <a:rPr dirty="0" sz="1100" spc="-50" b="1">
                <a:latin typeface="Arial"/>
                <a:cs typeface="Arial"/>
              </a:rPr>
              <a:t>through</a:t>
            </a:r>
            <a:r>
              <a:rPr dirty="0" sz="1100" spc="-50">
                <a:latin typeface="Tahoma"/>
                <a:cs typeface="Tahoma"/>
              </a:rPr>
              <a:t>:</a:t>
            </a:r>
            <a:r>
              <a:rPr dirty="0" sz="1100" spc="70">
                <a:latin typeface="Tahoma"/>
                <a:cs typeface="Tahoma"/>
              </a:rPr>
              <a:t> </a:t>
            </a:r>
            <a:r>
              <a:rPr dirty="0" sz="1100" spc="-50">
                <a:latin typeface="Tahoma"/>
                <a:cs typeface="Tahoma"/>
              </a:rPr>
              <a:t>several</a:t>
            </a:r>
            <a:r>
              <a:rPr dirty="0" sz="1100" spc="-30">
                <a:latin typeface="Tahoma"/>
                <a:cs typeface="Tahoma"/>
              </a:rPr>
              <a:t> </a:t>
            </a:r>
            <a:r>
              <a:rPr dirty="0" sz="1100" spc="-25">
                <a:latin typeface="Tahoma"/>
                <a:cs typeface="Tahoma"/>
              </a:rPr>
              <a:t>firms</a:t>
            </a:r>
            <a:r>
              <a:rPr dirty="0" sz="1100" spc="-35">
                <a:latin typeface="Tahoma"/>
                <a:cs typeface="Tahoma"/>
              </a:rPr>
              <a:t> </a:t>
            </a:r>
            <a:r>
              <a:rPr dirty="0" sz="1100" spc="-25">
                <a:latin typeface="Tahoma"/>
                <a:cs typeface="Tahoma"/>
              </a:rPr>
              <a:t>anticipate</a:t>
            </a:r>
            <a:r>
              <a:rPr dirty="0" sz="1100" spc="-30">
                <a:latin typeface="Tahoma"/>
                <a:cs typeface="Tahoma"/>
              </a:rPr>
              <a:t> </a:t>
            </a:r>
            <a:r>
              <a:rPr dirty="0" sz="1100" spc="-35">
                <a:latin typeface="Tahoma"/>
                <a:cs typeface="Tahoma"/>
              </a:rPr>
              <a:t>noticeable</a:t>
            </a:r>
            <a:r>
              <a:rPr dirty="0" sz="1100" spc="-30">
                <a:latin typeface="Tahoma"/>
                <a:cs typeface="Tahoma"/>
              </a:rPr>
              <a:t> </a:t>
            </a:r>
            <a:r>
              <a:rPr dirty="0" sz="1100" spc="-40">
                <a:latin typeface="Tahoma"/>
                <a:cs typeface="Tahoma"/>
              </a:rPr>
              <a:t>goods</a:t>
            </a:r>
            <a:r>
              <a:rPr dirty="0" sz="1100" spc="-30">
                <a:latin typeface="Tahoma"/>
                <a:cs typeface="Tahoma"/>
              </a:rPr>
              <a:t> price</a:t>
            </a:r>
            <a:r>
              <a:rPr dirty="0" sz="1100" spc="-35">
                <a:latin typeface="Tahoma"/>
                <a:cs typeface="Tahoma"/>
              </a:rPr>
              <a:t> </a:t>
            </a:r>
            <a:r>
              <a:rPr dirty="0" sz="1100" spc="-50">
                <a:latin typeface="Tahoma"/>
                <a:cs typeface="Tahoma"/>
              </a:rPr>
              <a:t>(score</a:t>
            </a:r>
            <a:r>
              <a:rPr dirty="0" sz="1100" spc="-25">
                <a:latin typeface="Tahoma"/>
                <a:cs typeface="Tahoma"/>
              </a:rPr>
              <a:t> </a:t>
            </a:r>
            <a:r>
              <a:rPr dirty="0" sz="1100" spc="245" i="1">
                <a:latin typeface="Arial"/>
                <a:cs typeface="Arial"/>
              </a:rPr>
              <a:t>≈</a:t>
            </a:r>
            <a:r>
              <a:rPr dirty="0" sz="1100" spc="5" i="1">
                <a:latin typeface="Arial"/>
                <a:cs typeface="Arial"/>
              </a:rPr>
              <a:t> </a:t>
            </a:r>
            <a:r>
              <a:rPr dirty="0" sz="1100" spc="-10">
                <a:latin typeface="Tahoma"/>
                <a:cs typeface="Tahoma"/>
              </a:rPr>
              <a:t>3/5).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089" y="1224686"/>
            <a:ext cx="65265" cy="6526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1089" y="1434719"/>
            <a:ext cx="65265" cy="6526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1089" y="1644751"/>
            <a:ext cx="65265" cy="6526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1089" y="1854784"/>
            <a:ext cx="65265" cy="65265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1089" y="2064816"/>
            <a:ext cx="65265" cy="65265"/>
          </a:xfrm>
          <a:prstGeom prst="rect">
            <a:avLst/>
          </a:prstGeom>
        </p:spPr>
      </p:pic>
      <p:sp>
        <p:nvSpPr>
          <p:cNvPr id="10" name="object 10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75"/>
              </a:lnSpc>
            </a:pPr>
            <a:r>
              <a:rPr dirty="0" spc="-10"/>
              <a:t>Theodoros</a:t>
            </a:r>
            <a:r>
              <a:rPr dirty="0" spc="10"/>
              <a:t> </a:t>
            </a:r>
            <a:r>
              <a:rPr dirty="0" spc="-10"/>
              <a:t>Chatzivasileiadis</a:t>
            </a:r>
            <a:r>
              <a:rPr dirty="0" spc="180"/>
              <a:t> </a:t>
            </a:r>
            <a:r>
              <a:rPr dirty="0" spc="-10"/>
              <a:t>(UEHR)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1937245" y="3135783"/>
            <a:ext cx="1885314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75"/>
              </a:lnSpc>
            </a:pPr>
            <a:r>
              <a:rPr dirty="0" sz="600">
                <a:solidFill>
                  <a:srgbClr val="FFFFFF"/>
                </a:solidFill>
                <a:latin typeface="Arial"/>
                <a:cs typeface="Arial"/>
                <a:hlinkClick r:id="rId8" action="ppaction://hlinksldjump"/>
              </a:rPr>
              <a:t>Mandatory</a:t>
            </a:r>
            <a:r>
              <a:rPr dirty="0" sz="600" spc="20">
                <a:solidFill>
                  <a:srgbClr val="FFFFFF"/>
                </a:solidFill>
                <a:latin typeface="Arial"/>
                <a:cs typeface="Arial"/>
                <a:hlinkClick r:id="rId8" action="ppaction://hlinksldjump"/>
              </a:rPr>
              <a:t> </a:t>
            </a:r>
            <a:r>
              <a:rPr dirty="0" sz="600">
                <a:solidFill>
                  <a:srgbClr val="FFFFFF"/>
                </a:solidFill>
                <a:latin typeface="Arial"/>
                <a:cs typeface="Arial"/>
                <a:hlinkClick r:id="rId8" action="ppaction://hlinksldjump"/>
              </a:rPr>
              <a:t>Environmental</a:t>
            </a:r>
            <a:r>
              <a:rPr dirty="0" sz="600" spc="25">
                <a:solidFill>
                  <a:srgbClr val="FFFFFF"/>
                </a:solidFill>
                <a:latin typeface="Arial"/>
                <a:cs typeface="Arial"/>
                <a:hlinkClick r:id="rId8" action="ppaction://hlinksldjump"/>
              </a:rPr>
              <a:t> </a:t>
            </a:r>
            <a:r>
              <a:rPr dirty="0" sz="600" spc="-20">
                <a:solidFill>
                  <a:srgbClr val="FFFFFF"/>
                </a:solidFill>
                <a:latin typeface="Arial"/>
                <a:cs typeface="Arial"/>
                <a:hlinkClick r:id="rId8" action="ppaction://hlinksldjump"/>
              </a:rPr>
              <a:t>Damage</a:t>
            </a:r>
            <a:r>
              <a:rPr dirty="0" sz="600" spc="25">
                <a:solidFill>
                  <a:srgbClr val="FFFFFF"/>
                </a:solidFill>
                <a:latin typeface="Arial"/>
                <a:cs typeface="Arial"/>
                <a:hlinkClick r:id="rId8" action="ppaction://hlinksldjump"/>
              </a:rPr>
              <a:t> </a:t>
            </a:r>
            <a:r>
              <a:rPr dirty="0" sz="600" spc="-20">
                <a:solidFill>
                  <a:srgbClr val="FFFFFF"/>
                </a:solidFill>
                <a:latin typeface="Arial"/>
                <a:cs typeface="Arial"/>
                <a:hlinkClick r:id="rId8" action="ppaction://hlinksldjump"/>
              </a:rPr>
              <a:t>Insurance</a:t>
            </a:r>
            <a:r>
              <a:rPr dirty="0" sz="600" spc="25">
                <a:solidFill>
                  <a:srgbClr val="FFFFFF"/>
                </a:solidFill>
                <a:latin typeface="Arial"/>
                <a:cs typeface="Arial"/>
                <a:hlinkClick r:id="rId8" action="ppaction://hlinksldjump"/>
              </a:rPr>
              <a:t> </a:t>
            </a:r>
            <a:r>
              <a:rPr dirty="0" sz="600">
                <a:solidFill>
                  <a:srgbClr val="FFFFFF"/>
                </a:solidFill>
                <a:latin typeface="Arial"/>
                <a:cs typeface="Arial"/>
                <a:hlinkClick r:id="rId8" action="ppaction://hlinksldjump"/>
              </a:rPr>
              <a:t>in</a:t>
            </a:r>
            <a:r>
              <a:rPr dirty="0" sz="600" spc="20">
                <a:solidFill>
                  <a:srgbClr val="FFFFFF"/>
                </a:solidFill>
                <a:latin typeface="Arial"/>
                <a:cs typeface="Arial"/>
                <a:hlinkClick r:id="rId8" action="ppaction://hlinksldjump"/>
              </a:rPr>
              <a:t> </a:t>
            </a:r>
            <a:r>
              <a:rPr dirty="0" sz="600" spc="-10">
                <a:solidFill>
                  <a:srgbClr val="FFFFFF"/>
                </a:solidFill>
                <a:latin typeface="Arial"/>
                <a:cs typeface="Arial"/>
                <a:hlinkClick r:id="rId8" action="ppaction://hlinksldjump"/>
              </a:rPr>
              <a:t>Greece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75"/>
              </a:lnSpc>
            </a:pPr>
            <a:r>
              <a:rPr dirty="0"/>
              <a:t>May</a:t>
            </a:r>
            <a:r>
              <a:rPr dirty="0" spc="20"/>
              <a:t> </a:t>
            </a:r>
            <a:r>
              <a:rPr dirty="0"/>
              <a:t>27,</a:t>
            </a:r>
            <a:r>
              <a:rPr dirty="0" spc="20"/>
              <a:t> </a:t>
            </a:r>
            <a:r>
              <a:rPr dirty="0" spc="-20"/>
              <a:t>2025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 spc="-30"/>
              <a:t>1</a:t>
            </a:fld>
            <a:r>
              <a:rPr dirty="0" spc="-60"/>
              <a:t> </a:t>
            </a:r>
            <a:r>
              <a:rPr dirty="0" spc="150"/>
              <a:t>/</a:t>
            </a:r>
            <a:r>
              <a:rPr dirty="0" spc="-60"/>
              <a:t> </a:t>
            </a:r>
            <a:r>
              <a:rPr dirty="0" spc="-50"/>
              <a:t>5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105"/>
              <a:t>CGE</a:t>
            </a:r>
            <a:r>
              <a:rPr dirty="0" spc="165"/>
              <a:t> </a:t>
            </a:r>
            <a:r>
              <a:rPr dirty="0"/>
              <a:t>Simulation</a:t>
            </a:r>
            <a:r>
              <a:rPr dirty="0" spc="170"/>
              <a:t> </a:t>
            </a:r>
            <a:r>
              <a:rPr dirty="0"/>
              <a:t>–</a:t>
            </a:r>
            <a:r>
              <a:rPr dirty="0" spc="165"/>
              <a:t> </a:t>
            </a:r>
            <a:r>
              <a:rPr dirty="0"/>
              <a:t>Economy-wide</a:t>
            </a:r>
            <a:r>
              <a:rPr dirty="0" spc="170"/>
              <a:t> </a:t>
            </a:r>
            <a:r>
              <a:rPr dirty="0" spc="-10"/>
              <a:t>Results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089" y="844943"/>
            <a:ext cx="65265" cy="65265"/>
          </a:xfrm>
          <a:prstGeom prst="rect">
            <a:avLst/>
          </a:prstGeom>
        </p:spPr>
      </p:pic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524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pc="-30" b="1">
                <a:latin typeface="Arial"/>
                <a:cs typeface="Arial"/>
              </a:rPr>
              <a:t>Sector</a:t>
            </a:r>
            <a:r>
              <a:rPr dirty="0" spc="35" b="1">
                <a:latin typeface="Arial"/>
                <a:cs typeface="Arial"/>
              </a:rPr>
              <a:t> </a:t>
            </a:r>
            <a:r>
              <a:rPr dirty="0" spc="-60" b="1">
                <a:latin typeface="Arial"/>
                <a:cs typeface="Arial"/>
              </a:rPr>
              <a:t>prices</a:t>
            </a:r>
            <a:r>
              <a:rPr dirty="0" spc="-60"/>
              <a:t>:</a:t>
            </a:r>
            <a:r>
              <a:rPr dirty="0" spc="75"/>
              <a:t> </a:t>
            </a:r>
            <a:r>
              <a:rPr dirty="0" spc="-25"/>
              <a:t>most</a:t>
            </a:r>
            <a:r>
              <a:rPr dirty="0" spc="-35"/>
              <a:t> </a:t>
            </a:r>
            <a:r>
              <a:rPr dirty="0" spc="-45"/>
              <a:t>sectors</a:t>
            </a:r>
            <a:r>
              <a:rPr dirty="0" spc="-35"/>
              <a:t> </a:t>
            </a:r>
            <a:r>
              <a:rPr dirty="0"/>
              <a:t>fall</a:t>
            </a:r>
            <a:r>
              <a:rPr dirty="0" spc="-30"/>
              <a:t> </a:t>
            </a:r>
            <a:r>
              <a:rPr dirty="0" spc="245" i="1">
                <a:latin typeface="Arial"/>
                <a:cs typeface="Arial"/>
              </a:rPr>
              <a:t>≈</a:t>
            </a:r>
            <a:r>
              <a:rPr dirty="0" spc="5" i="1">
                <a:latin typeface="Arial"/>
                <a:cs typeface="Arial"/>
              </a:rPr>
              <a:t> </a:t>
            </a:r>
            <a:r>
              <a:rPr dirty="0" spc="-30" i="1">
                <a:latin typeface="Arial"/>
                <a:cs typeface="Arial"/>
              </a:rPr>
              <a:t>−</a:t>
            </a:r>
            <a:r>
              <a:rPr dirty="0" spc="-30"/>
              <a:t>1</a:t>
            </a:r>
            <a:r>
              <a:rPr dirty="0" spc="-30" i="1">
                <a:latin typeface="Arial"/>
                <a:cs typeface="Arial"/>
              </a:rPr>
              <a:t>.</a:t>
            </a:r>
            <a:r>
              <a:rPr dirty="0" spc="-30"/>
              <a:t>6–2</a:t>
            </a:r>
            <a:r>
              <a:rPr dirty="0" spc="-30" i="1">
                <a:latin typeface="Arial"/>
                <a:cs typeface="Arial"/>
              </a:rPr>
              <a:t>.</a:t>
            </a:r>
            <a:r>
              <a:rPr dirty="0" spc="-30"/>
              <a:t>0%;</a:t>
            </a:r>
            <a:r>
              <a:rPr dirty="0" spc="-35"/>
              <a:t> </a:t>
            </a:r>
            <a:r>
              <a:rPr dirty="0" i="1">
                <a:latin typeface="Calibri"/>
                <a:cs typeface="Calibri"/>
              </a:rPr>
              <a:t>Insurance</a:t>
            </a:r>
            <a:r>
              <a:rPr dirty="0" spc="130" i="1">
                <a:latin typeface="Calibri"/>
                <a:cs typeface="Calibri"/>
              </a:rPr>
              <a:t> </a:t>
            </a:r>
            <a:r>
              <a:rPr dirty="0" spc="-50"/>
              <a:t>drops</a:t>
            </a:r>
            <a:r>
              <a:rPr dirty="0" spc="-35"/>
              <a:t> </a:t>
            </a:r>
            <a:r>
              <a:rPr dirty="0" spc="-10" i="1">
                <a:latin typeface="Arial"/>
                <a:cs typeface="Arial"/>
              </a:rPr>
              <a:t>−</a:t>
            </a:r>
            <a:r>
              <a:rPr dirty="0" spc="-10"/>
              <a:t>4</a:t>
            </a:r>
            <a:r>
              <a:rPr dirty="0" spc="-10" i="1">
                <a:latin typeface="Arial"/>
                <a:cs typeface="Arial"/>
              </a:rPr>
              <a:t>.</a:t>
            </a:r>
            <a:r>
              <a:rPr dirty="0" spc="-10"/>
              <a:t>65%.</a:t>
            </a:r>
          </a:p>
          <a:p>
            <a:pPr marL="12700">
              <a:lnSpc>
                <a:spcPct val="100000"/>
              </a:lnSpc>
              <a:spcBef>
                <a:spcPts val="334"/>
              </a:spcBef>
            </a:pPr>
            <a:r>
              <a:rPr dirty="0" spc="-50" b="1">
                <a:latin typeface="Arial"/>
                <a:cs typeface="Arial"/>
              </a:rPr>
              <a:t>Consumption</a:t>
            </a:r>
            <a:r>
              <a:rPr dirty="0" spc="-50"/>
              <a:t>:</a:t>
            </a:r>
            <a:r>
              <a:rPr dirty="0" spc="60"/>
              <a:t> </a:t>
            </a:r>
            <a:r>
              <a:rPr dirty="0" spc="-55"/>
              <a:t>Insurance</a:t>
            </a:r>
            <a:r>
              <a:rPr dirty="0" spc="-10"/>
              <a:t> </a:t>
            </a:r>
            <a:r>
              <a:rPr dirty="0" i="1">
                <a:latin typeface="Arial"/>
                <a:cs typeface="Arial"/>
              </a:rPr>
              <a:t>↑</a:t>
            </a:r>
            <a:r>
              <a:rPr dirty="0" spc="25" i="1">
                <a:latin typeface="Arial"/>
                <a:cs typeface="Arial"/>
              </a:rPr>
              <a:t> </a:t>
            </a:r>
            <a:r>
              <a:rPr dirty="0" spc="-45"/>
              <a:t>6.29</a:t>
            </a:r>
            <a:r>
              <a:rPr dirty="0" spc="-20"/>
              <a:t> </a:t>
            </a:r>
            <a:r>
              <a:rPr dirty="0" spc="-140"/>
              <a:t>%;</a:t>
            </a:r>
            <a:r>
              <a:rPr dirty="0" spc="20"/>
              <a:t> </a:t>
            </a:r>
            <a:r>
              <a:rPr dirty="0" spc="-35"/>
              <a:t>others</a:t>
            </a:r>
            <a:r>
              <a:rPr dirty="0" spc="-15"/>
              <a:t> </a:t>
            </a:r>
            <a:r>
              <a:rPr dirty="0" spc="-35"/>
              <a:t>marginal</a:t>
            </a:r>
            <a:r>
              <a:rPr dirty="0" spc="-10"/>
              <a:t> changes.</a:t>
            </a: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pc="-30" b="1">
                <a:latin typeface="Arial"/>
                <a:cs typeface="Arial"/>
              </a:rPr>
              <a:t>GVA</a:t>
            </a:r>
            <a:r>
              <a:rPr dirty="0" spc="-30"/>
              <a:t>:</a:t>
            </a:r>
            <a:r>
              <a:rPr dirty="0" spc="-60"/>
              <a:t> </a:t>
            </a:r>
            <a:r>
              <a:rPr dirty="0" spc="-45"/>
              <a:t>Industry</a:t>
            </a:r>
            <a:r>
              <a:rPr dirty="0" spc="-40"/>
              <a:t> </a:t>
            </a:r>
            <a:r>
              <a:rPr dirty="0" spc="-20"/>
              <a:t>+0.31</a:t>
            </a:r>
            <a:r>
              <a:rPr dirty="0" spc="-55"/>
              <a:t> </a:t>
            </a:r>
            <a:r>
              <a:rPr dirty="0" spc="-105"/>
              <a:t>%,</a:t>
            </a:r>
            <a:r>
              <a:rPr dirty="0" spc="15"/>
              <a:t> </a:t>
            </a:r>
            <a:r>
              <a:rPr dirty="0" spc="-25"/>
              <a:t>Construction</a:t>
            </a:r>
            <a:r>
              <a:rPr dirty="0" spc="-20"/>
              <a:t> +0.25</a:t>
            </a:r>
            <a:r>
              <a:rPr dirty="0" spc="-25"/>
              <a:t> </a:t>
            </a:r>
            <a:r>
              <a:rPr dirty="0" spc="-105"/>
              <a:t>%,</a:t>
            </a:r>
            <a:r>
              <a:rPr dirty="0" spc="20"/>
              <a:t> </a:t>
            </a:r>
            <a:r>
              <a:rPr dirty="0" spc="-55"/>
              <a:t>Insurance</a:t>
            </a:r>
            <a:r>
              <a:rPr dirty="0" spc="-25"/>
              <a:t> </a:t>
            </a:r>
            <a:r>
              <a:rPr dirty="0" spc="-20"/>
              <a:t>+2.56</a:t>
            </a:r>
            <a:r>
              <a:rPr dirty="0" spc="-25"/>
              <a:t> %.</a:t>
            </a: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089" y="1054976"/>
            <a:ext cx="65265" cy="6526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1089" y="1264996"/>
            <a:ext cx="65265" cy="6526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1089" y="1944992"/>
            <a:ext cx="65265" cy="65265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402932" y="1817761"/>
            <a:ext cx="4804410" cy="617855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z="1100" b="1">
                <a:latin typeface="Arial"/>
                <a:cs typeface="Arial"/>
              </a:rPr>
              <a:t>Macro</a:t>
            </a:r>
            <a:r>
              <a:rPr dirty="0" sz="1100">
                <a:latin typeface="Tahoma"/>
                <a:cs typeface="Tahoma"/>
              </a:rPr>
              <a:t>:</a:t>
            </a:r>
            <a:r>
              <a:rPr dirty="0" sz="1100" spc="80">
                <a:latin typeface="Tahoma"/>
                <a:cs typeface="Tahoma"/>
              </a:rPr>
              <a:t> </a:t>
            </a:r>
            <a:r>
              <a:rPr dirty="0" sz="1100" b="1">
                <a:latin typeface="Arial"/>
                <a:cs typeface="Arial"/>
              </a:rPr>
              <a:t>GDP</a:t>
            </a:r>
            <a:r>
              <a:rPr dirty="0" sz="1100" spc="55" b="1">
                <a:latin typeface="Arial"/>
                <a:cs typeface="Arial"/>
              </a:rPr>
              <a:t> +0.10</a:t>
            </a:r>
            <a:r>
              <a:rPr dirty="0" sz="1100" spc="45" b="1">
                <a:latin typeface="Arial"/>
                <a:cs typeface="Arial"/>
              </a:rPr>
              <a:t> </a:t>
            </a:r>
            <a:r>
              <a:rPr dirty="0" sz="1100" spc="50" b="1">
                <a:latin typeface="Arial"/>
                <a:cs typeface="Arial"/>
              </a:rPr>
              <a:t>%</a:t>
            </a:r>
            <a:r>
              <a:rPr dirty="0" sz="1100" spc="50">
                <a:latin typeface="Tahoma"/>
                <a:cs typeface="Tahoma"/>
              </a:rPr>
              <a:t>,</a:t>
            </a:r>
            <a:r>
              <a:rPr dirty="0" sz="1100" spc="-25">
                <a:latin typeface="Tahoma"/>
                <a:cs typeface="Tahoma"/>
              </a:rPr>
              <a:t> </a:t>
            </a:r>
            <a:r>
              <a:rPr dirty="0" sz="1100" spc="-40">
                <a:latin typeface="Tahoma"/>
                <a:cs typeface="Tahoma"/>
              </a:rPr>
              <a:t>Household</a:t>
            </a:r>
            <a:r>
              <a:rPr dirty="0" sz="1100" spc="-20">
                <a:latin typeface="Tahoma"/>
                <a:cs typeface="Tahoma"/>
              </a:rPr>
              <a:t> </a:t>
            </a:r>
            <a:r>
              <a:rPr dirty="0" sz="1100" spc="-35">
                <a:latin typeface="Tahoma"/>
                <a:cs typeface="Tahoma"/>
              </a:rPr>
              <a:t>income</a:t>
            </a:r>
            <a:r>
              <a:rPr dirty="0" sz="1100" spc="-20">
                <a:latin typeface="Tahoma"/>
                <a:cs typeface="Tahoma"/>
              </a:rPr>
              <a:t> +0.09</a:t>
            </a:r>
            <a:r>
              <a:rPr dirty="0" sz="1100" spc="-25">
                <a:latin typeface="Tahoma"/>
                <a:cs typeface="Tahoma"/>
              </a:rPr>
              <a:t> %.</a:t>
            </a:r>
            <a:endParaRPr sz="1100">
              <a:latin typeface="Tahoma"/>
              <a:cs typeface="Tahoma"/>
            </a:endParaRPr>
          </a:p>
          <a:p>
            <a:pPr marL="12700" marR="5080">
              <a:lnSpc>
                <a:spcPct val="102600"/>
              </a:lnSpc>
              <a:spcBef>
                <a:spcPts val="300"/>
              </a:spcBef>
            </a:pPr>
            <a:r>
              <a:rPr dirty="0" sz="1100" spc="-35" b="1">
                <a:latin typeface="Arial"/>
                <a:cs typeface="Arial"/>
              </a:rPr>
              <a:t>Take-</a:t>
            </a:r>
            <a:r>
              <a:rPr dirty="0" sz="1100" spc="-45" b="1">
                <a:latin typeface="Arial"/>
                <a:cs typeface="Arial"/>
              </a:rPr>
              <a:t>away</a:t>
            </a:r>
            <a:r>
              <a:rPr dirty="0" sz="1100" spc="-45">
                <a:latin typeface="Tahoma"/>
                <a:cs typeface="Tahoma"/>
              </a:rPr>
              <a:t>:</a:t>
            </a:r>
            <a:r>
              <a:rPr dirty="0" sz="1100" spc="75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MEDI</a:t>
            </a:r>
            <a:r>
              <a:rPr dirty="0" sz="1100" spc="-30">
                <a:latin typeface="Tahoma"/>
                <a:cs typeface="Tahoma"/>
              </a:rPr>
              <a:t> </a:t>
            </a:r>
            <a:r>
              <a:rPr dirty="0" sz="1100" spc="-40">
                <a:latin typeface="Tahoma"/>
                <a:cs typeface="Tahoma"/>
              </a:rPr>
              <a:t>delivers</a:t>
            </a:r>
            <a:r>
              <a:rPr dirty="0" sz="1100" spc="-35">
                <a:latin typeface="Tahoma"/>
                <a:cs typeface="Tahoma"/>
              </a:rPr>
              <a:t> modest</a:t>
            </a:r>
            <a:r>
              <a:rPr dirty="0" sz="1100" spc="-30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but</a:t>
            </a:r>
            <a:r>
              <a:rPr dirty="0" sz="1100" spc="-30">
                <a:latin typeface="Tahoma"/>
                <a:cs typeface="Tahoma"/>
              </a:rPr>
              <a:t> </a:t>
            </a:r>
            <a:r>
              <a:rPr dirty="0" sz="1100" spc="-25">
                <a:latin typeface="Tahoma"/>
                <a:cs typeface="Tahoma"/>
              </a:rPr>
              <a:t>positive</a:t>
            </a:r>
            <a:r>
              <a:rPr dirty="0" sz="1100" spc="-30">
                <a:latin typeface="Tahoma"/>
                <a:cs typeface="Tahoma"/>
              </a:rPr>
              <a:t> </a:t>
            </a:r>
            <a:r>
              <a:rPr dirty="0" sz="1100" spc="-35">
                <a:latin typeface="Tahoma"/>
                <a:cs typeface="Tahoma"/>
              </a:rPr>
              <a:t>macro</a:t>
            </a:r>
            <a:r>
              <a:rPr dirty="0" sz="1100" spc="-30">
                <a:latin typeface="Tahoma"/>
                <a:cs typeface="Tahoma"/>
              </a:rPr>
              <a:t> </a:t>
            </a:r>
            <a:r>
              <a:rPr dirty="0" sz="1100" spc="-40">
                <a:latin typeface="Tahoma"/>
                <a:cs typeface="Tahoma"/>
              </a:rPr>
              <a:t>gains,</a:t>
            </a:r>
            <a:r>
              <a:rPr dirty="0" sz="1100" spc="-30">
                <a:latin typeface="Tahoma"/>
                <a:cs typeface="Tahoma"/>
              </a:rPr>
              <a:t> </a:t>
            </a:r>
            <a:r>
              <a:rPr dirty="0" sz="1100" spc="-25">
                <a:latin typeface="Tahoma"/>
                <a:cs typeface="Tahoma"/>
              </a:rPr>
              <a:t>while</a:t>
            </a:r>
            <a:r>
              <a:rPr dirty="0" sz="1100" spc="-30">
                <a:latin typeface="Tahoma"/>
                <a:cs typeface="Tahoma"/>
              </a:rPr>
              <a:t> </a:t>
            </a:r>
            <a:r>
              <a:rPr dirty="0" sz="1100" spc="-40">
                <a:latin typeface="Tahoma"/>
                <a:cs typeface="Tahoma"/>
              </a:rPr>
              <a:t>spurring</a:t>
            </a:r>
            <a:r>
              <a:rPr dirty="0" sz="1100" spc="-30">
                <a:latin typeface="Tahoma"/>
                <a:cs typeface="Tahoma"/>
              </a:rPr>
              <a:t> sector innovation</a:t>
            </a:r>
            <a:r>
              <a:rPr dirty="0" sz="1100" spc="-35">
                <a:latin typeface="Tahoma"/>
                <a:cs typeface="Tahoma"/>
              </a:rPr>
              <a:t> and </a:t>
            </a:r>
            <a:r>
              <a:rPr dirty="0" sz="1100" spc="-10">
                <a:latin typeface="Tahoma"/>
                <a:cs typeface="Tahoma"/>
              </a:rPr>
              <a:t>jobs.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1089" y="2155024"/>
            <a:ext cx="65265" cy="65265"/>
          </a:xfrm>
          <a:prstGeom prst="rect">
            <a:avLst/>
          </a:prstGeom>
        </p:spPr>
      </p:pic>
      <p:sp>
        <p:nvSpPr>
          <p:cNvPr id="10" name="object 10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75"/>
              </a:lnSpc>
            </a:pPr>
            <a:r>
              <a:rPr dirty="0" spc="-10"/>
              <a:t>Theodoros</a:t>
            </a:r>
            <a:r>
              <a:rPr dirty="0" spc="10"/>
              <a:t> </a:t>
            </a:r>
            <a:r>
              <a:rPr dirty="0" spc="-10"/>
              <a:t>Chatzivasileiadis</a:t>
            </a:r>
            <a:r>
              <a:rPr dirty="0" spc="180"/>
              <a:t> </a:t>
            </a:r>
            <a:r>
              <a:rPr dirty="0" spc="-10"/>
              <a:t>(UEHR)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1937245" y="3135783"/>
            <a:ext cx="1885314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75"/>
              </a:lnSpc>
            </a:pPr>
            <a:r>
              <a:rPr dirty="0" sz="600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Mandatory</a:t>
            </a:r>
            <a:r>
              <a:rPr dirty="0" sz="600" spc="20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dirty="0" sz="600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Environmental</a:t>
            </a:r>
            <a:r>
              <a:rPr dirty="0" sz="600" spc="25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dirty="0" sz="600" spc="-20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Damage</a:t>
            </a:r>
            <a:r>
              <a:rPr dirty="0" sz="600" spc="25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dirty="0" sz="600" spc="-20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Insurance</a:t>
            </a:r>
            <a:r>
              <a:rPr dirty="0" sz="600" spc="25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dirty="0" sz="600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in</a:t>
            </a:r>
            <a:r>
              <a:rPr dirty="0" sz="600" spc="20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dirty="0" sz="600" spc="-10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Greece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75"/>
              </a:lnSpc>
            </a:pPr>
            <a:r>
              <a:rPr dirty="0"/>
              <a:t>May</a:t>
            </a:r>
            <a:r>
              <a:rPr dirty="0" spc="20"/>
              <a:t> </a:t>
            </a:r>
            <a:r>
              <a:rPr dirty="0"/>
              <a:t>27,</a:t>
            </a:r>
            <a:r>
              <a:rPr dirty="0" spc="20"/>
              <a:t> </a:t>
            </a:r>
            <a:r>
              <a:rPr dirty="0" spc="-20"/>
              <a:t>2025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 spc="-30"/>
              <a:t>1</a:t>
            </a:fld>
            <a:r>
              <a:rPr dirty="0" spc="-60"/>
              <a:t> </a:t>
            </a:r>
            <a:r>
              <a:rPr dirty="0" spc="150"/>
              <a:t>/</a:t>
            </a:r>
            <a:r>
              <a:rPr dirty="0" spc="-60"/>
              <a:t> </a:t>
            </a:r>
            <a:r>
              <a:rPr dirty="0" spc="-50"/>
              <a:t>5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5844" y="1173110"/>
            <a:ext cx="150622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>
                <a:latin typeface="Tahoma"/>
                <a:cs typeface="Tahoma"/>
              </a:rPr>
              <a:t>Thank</a:t>
            </a:r>
            <a:r>
              <a:rPr dirty="0" sz="1100" spc="-30">
                <a:latin typeface="Tahoma"/>
                <a:cs typeface="Tahoma"/>
              </a:rPr>
              <a:t> </a:t>
            </a:r>
            <a:r>
              <a:rPr dirty="0" sz="1100" spc="-45">
                <a:latin typeface="Tahoma"/>
                <a:cs typeface="Tahoma"/>
              </a:rPr>
              <a:t>you</a:t>
            </a:r>
            <a:r>
              <a:rPr dirty="0" sz="1100" spc="-30">
                <a:latin typeface="Tahoma"/>
                <a:cs typeface="Tahoma"/>
              </a:rPr>
              <a:t> </a:t>
            </a:r>
            <a:r>
              <a:rPr dirty="0" sz="1100" spc="80">
                <a:latin typeface="Tahoma"/>
                <a:cs typeface="Tahoma"/>
              </a:rPr>
              <a:t>—</a:t>
            </a:r>
            <a:r>
              <a:rPr dirty="0" sz="1100" spc="-30">
                <a:latin typeface="Tahoma"/>
                <a:cs typeface="Tahoma"/>
              </a:rPr>
              <a:t> Questions?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75"/>
              </a:lnSpc>
            </a:pPr>
            <a:r>
              <a:rPr dirty="0" spc="-10"/>
              <a:t>Theodoros</a:t>
            </a:r>
            <a:r>
              <a:rPr dirty="0" spc="10"/>
              <a:t> </a:t>
            </a:r>
            <a:r>
              <a:rPr dirty="0" spc="-10"/>
              <a:t>Chatzivasileiadis</a:t>
            </a:r>
            <a:r>
              <a:rPr dirty="0" spc="180"/>
              <a:t> </a:t>
            </a:r>
            <a:r>
              <a:rPr dirty="0" spc="-10"/>
              <a:t>(UEHR)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937245" y="3135783"/>
            <a:ext cx="1885314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75"/>
              </a:lnSpc>
            </a:pPr>
            <a:r>
              <a:rPr dirty="0" sz="600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Mandatory</a:t>
            </a:r>
            <a:r>
              <a:rPr dirty="0" sz="600" spc="20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 </a:t>
            </a:r>
            <a:r>
              <a:rPr dirty="0" sz="600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Environmental</a:t>
            </a:r>
            <a:r>
              <a:rPr dirty="0" sz="600" spc="25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 </a:t>
            </a:r>
            <a:r>
              <a:rPr dirty="0" sz="600" spc="-20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Damage</a:t>
            </a:r>
            <a:r>
              <a:rPr dirty="0" sz="600" spc="25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 </a:t>
            </a:r>
            <a:r>
              <a:rPr dirty="0" sz="600" spc="-20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Insurance</a:t>
            </a:r>
            <a:r>
              <a:rPr dirty="0" sz="600" spc="25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 </a:t>
            </a:r>
            <a:r>
              <a:rPr dirty="0" sz="600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in</a:t>
            </a:r>
            <a:r>
              <a:rPr dirty="0" sz="600" spc="20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 </a:t>
            </a:r>
            <a:r>
              <a:rPr dirty="0" sz="600" spc="-10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Greece</a:t>
            </a:r>
            <a:endParaRPr sz="6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75"/>
              </a:lnSpc>
            </a:pPr>
            <a:r>
              <a:rPr dirty="0"/>
              <a:t>May</a:t>
            </a:r>
            <a:r>
              <a:rPr dirty="0" spc="20"/>
              <a:t> </a:t>
            </a:r>
            <a:r>
              <a:rPr dirty="0"/>
              <a:t>27,</a:t>
            </a:r>
            <a:r>
              <a:rPr dirty="0" spc="20"/>
              <a:t> </a:t>
            </a:r>
            <a:r>
              <a:rPr dirty="0" spc="-20"/>
              <a:t>2025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 spc="-30"/>
              <a:t>1</a:t>
            </a:fld>
            <a:r>
              <a:rPr dirty="0" spc="-60"/>
              <a:t> </a:t>
            </a:r>
            <a:r>
              <a:rPr dirty="0" spc="150"/>
              <a:t>/</a:t>
            </a:r>
            <a:r>
              <a:rPr dirty="0" spc="-60"/>
              <a:t> </a:t>
            </a:r>
            <a:r>
              <a:rPr dirty="0" spc="-50"/>
              <a:t>5</a:t>
            </a:r>
          </a:p>
        </p:txBody>
      </p:sp>
    </p:spTree>
  </p:cSld>
  <p:clrMapOvr>
    <a:masterClrMapping/>
  </p:clrMapOvr>
  <p:transition spd="fast">
    <p:cut thruBlk="0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Theodoros Chatzivasileiadis</dc:creator>
  <dc:title>Mandatory Environmental Damage Insurance in Greece - Practitioner Insights &amp; Economy-wide Effects</dc:title>
  <dcterms:created xsi:type="dcterms:W3CDTF">2025-05-27T08:15:14Z</dcterms:created>
  <dcterms:modified xsi:type="dcterms:W3CDTF">2025-05-27T08:15:14Z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2025-05-27T00:00:00Z</vt:filetime>
  </property>
  <property fmtid="{D5CDD505-2E9C-101B-9397-08002B2CF9AE}" pid="3" name="Creator">
    <vt:lpwstr>LaTeX with Beamer class</vt:lpwstr>
  </property>
  <property fmtid="{D5CDD505-2E9C-101B-9397-08002B2CF9AE}" pid="4" name="LastSaved">
    <vt:filetime>2025-05-27T00:00:00Z</vt:filetime>
  </property>
  <property fmtid="{D5CDD505-2E9C-101B-9397-08002B2CF9AE}" pid="5" name="PTEX.Fullbanner">
    <vt:lpwstr>This is pdfTeX, Version 3.141592653-2.6-1.40.26 (TeX Live 2024) kpathsea version 6.4.0</vt:lpwstr>
  </property>
  <property fmtid="{D5CDD505-2E9C-101B-9397-08002B2CF9AE}" pid="6" name="Producer">
    <vt:lpwstr>pdfTeX-1.40.26</vt:lpwstr>
  </property>
</Properties>
</file>